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65" r:id="rId6"/>
    <p:sldId id="294" r:id="rId7"/>
    <p:sldId id="258" r:id="rId8"/>
    <p:sldId id="279" r:id="rId9"/>
    <p:sldId id="259" r:id="rId10"/>
    <p:sldId id="263" r:id="rId11"/>
    <p:sldId id="286" r:id="rId12"/>
    <p:sldId id="308" r:id="rId13"/>
    <p:sldId id="292" r:id="rId14"/>
    <p:sldId id="289" r:id="rId15"/>
    <p:sldId id="267" r:id="rId16"/>
    <p:sldId id="274" r:id="rId17"/>
    <p:sldId id="278" r:id="rId18"/>
    <p:sldId id="280" r:id="rId19"/>
    <p:sldId id="293" r:id="rId20"/>
    <p:sldId id="316" r:id="rId21"/>
    <p:sldId id="323" r:id="rId22"/>
    <p:sldId id="324" r:id="rId23"/>
    <p:sldId id="325" r:id="rId24"/>
    <p:sldId id="326" r:id="rId25"/>
    <p:sldId id="327" r:id="rId26"/>
    <p:sldId id="319" r:id="rId27"/>
    <p:sldId id="320" r:id="rId28"/>
    <p:sldId id="321" r:id="rId29"/>
    <p:sldId id="332" r:id="rId30"/>
    <p:sldId id="290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280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image" Target="../media/image2.jpe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image" Target="../media/image3.jpeg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1163638" y="1588604"/>
            <a:ext cx="6628158" cy="2346773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163638" y="4553893"/>
            <a:ext cx="6628158" cy="106435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1163638" y="4304430"/>
            <a:ext cx="684000" cy="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71462" y="452438"/>
            <a:ext cx="11649076" cy="61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3501234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77111" y="1273862"/>
            <a:ext cx="10437779" cy="1081088"/>
          </a:xfrm>
        </p:spPr>
        <p:txBody>
          <a:bodyPr wrap="square" anchor="b">
            <a:noAutofit/>
          </a:bodyPr>
          <a:lstStyle>
            <a:lvl1pPr algn="ctr">
              <a:defRPr sz="44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81038" y="2866022"/>
            <a:ext cx="10829924" cy="1212491"/>
          </a:xfrm>
        </p:spPr>
        <p:txBody>
          <a:bodyPr wrap="square" anchor="t">
            <a:noAutofit/>
          </a:bodyPr>
          <a:lstStyle>
            <a:lvl1pPr algn="ctr">
              <a:defRPr sz="40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681038" y="136525"/>
            <a:ext cx="10829924" cy="2458678"/>
          </a:xfrm>
        </p:spPr>
        <p:txBody>
          <a:bodyPr wrap="square" anchor="b">
            <a:noAutofit/>
          </a:bodyPr>
          <a:lstStyle>
            <a:lvl1pPr marL="0" indent="0" algn="ctr">
              <a:buNone/>
              <a:defRPr sz="4800" b="1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800" y="1235075"/>
            <a:ext cx="5181600" cy="4899025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5602" y="1235075"/>
            <a:ext cx="5181600" cy="4899025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800" y="1246687"/>
            <a:ext cx="5157787" cy="540000"/>
          </a:xfrm>
        </p:spPr>
        <p:txBody>
          <a:bodyPr wrap="square" anchor="b">
            <a:no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800" y="1862051"/>
            <a:ext cx="5157787" cy="4272049"/>
          </a:xfrm>
        </p:spPr>
        <p:txBody>
          <a:bodyPr wrap="square">
            <a:no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612" y="1246687"/>
            <a:ext cx="5183188" cy="540000"/>
          </a:xfrm>
        </p:spPr>
        <p:txBody>
          <a:bodyPr wrap="square" anchor="b">
            <a:no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612" y="1862051"/>
            <a:ext cx="5183188" cy="4272049"/>
          </a:xfrm>
        </p:spPr>
        <p:txBody>
          <a:bodyPr wrap="square">
            <a:no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81038" y="360000"/>
            <a:ext cx="10813762" cy="5817600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35075"/>
            <a:ext cx="10800000" cy="576000"/>
          </a:xfrm>
        </p:spPr>
        <p:txBody>
          <a:bodyPr wrap="square" anchor="t">
            <a:no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 dirty="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 anchor="b">
            <a:no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10.jpeg"/><Relationship Id="rId2" Type="http://schemas.openxmlformats.org/officeDocument/2006/relationships/tags" Target="../tags/tag176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image" Target="../media/image11.jpeg"/><Relationship Id="rId1" Type="http://schemas.openxmlformats.org/officeDocument/2006/relationships/tags" Target="../tags/tag18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image" Target="../media/image12.jpeg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image" Target="../media/image13.jpeg"/><Relationship Id="rId1" Type="http://schemas.openxmlformats.org/officeDocument/2006/relationships/tags" Target="../tags/tag19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image" Target="../media/image14.jpe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9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../media/image15.jpeg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19.xml"/><Relationship Id="rId11" Type="http://schemas.openxmlformats.org/officeDocument/2006/relationships/image" Target="../media/image16.jpeg"/><Relationship Id="rId10" Type="http://schemas.openxmlformats.org/officeDocument/2006/relationships/tags" Target="../tags/tag218.xml"/><Relationship Id="rId1" Type="http://schemas.openxmlformats.org/officeDocument/2006/relationships/tags" Target="../tags/tag2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0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2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4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38.xml"/><Relationship Id="rId16" Type="http://schemas.openxmlformats.org/officeDocument/2006/relationships/image" Target="../media/image25.jpeg"/><Relationship Id="rId15" Type="http://schemas.openxmlformats.org/officeDocument/2006/relationships/tags" Target="../tags/tag237.xml"/><Relationship Id="rId14" Type="http://schemas.openxmlformats.org/officeDocument/2006/relationships/image" Target="../media/image24.jpeg"/><Relationship Id="rId13" Type="http://schemas.openxmlformats.org/officeDocument/2006/relationships/tags" Target="../tags/tag236.xml"/><Relationship Id="rId12" Type="http://schemas.openxmlformats.org/officeDocument/2006/relationships/image" Target="../media/image23.jpeg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tags" Target="../tags/tag22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8" Type="http://schemas.openxmlformats.org/officeDocument/2006/relationships/notesSlide" Target="../notesSlides/notesSlide9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264.xml"/><Relationship Id="rId25" Type="http://schemas.openxmlformats.org/officeDocument/2006/relationships/tags" Target="../tags/tag263.xml"/><Relationship Id="rId24" Type="http://schemas.openxmlformats.org/officeDocument/2006/relationships/tags" Target="../tags/tag262.xml"/><Relationship Id="rId23" Type="http://schemas.openxmlformats.org/officeDocument/2006/relationships/tags" Target="../tags/tag261.xml"/><Relationship Id="rId22" Type="http://schemas.openxmlformats.org/officeDocument/2006/relationships/tags" Target="../tags/tag260.xml"/><Relationship Id="rId21" Type="http://schemas.openxmlformats.org/officeDocument/2006/relationships/tags" Target="../tags/tag259.xml"/><Relationship Id="rId20" Type="http://schemas.openxmlformats.org/officeDocument/2006/relationships/tags" Target="../tags/tag258.xml"/><Relationship Id="rId2" Type="http://schemas.openxmlformats.org/officeDocument/2006/relationships/tags" Target="../tags/tag240.xml"/><Relationship Id="rId19" Type="http://schemas.openxmlformats.org/officeDocument/2006/relationships/tags" Target="../tags/tag257.xml"/><Relationship Id="rId18" Type="http://schemas.openxmlformats.org/officeDocument/2006/relationships/tags" Target="../tags/tag256.xml"/><Relationship Id="rId17" Type="http://schemas.openxmlformats.org/officeDocument/2006/relationships/tags" Target="../tags/tag255.xml"/><Relationship Id="rId16" Type="http://schemas.openxmlformats.org/officeDocument/2006/relationships/tags" Target="../tags/tag254.xml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tags" Target="../tags/tag23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image" Target="../media/image27.jpeg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image" Target="../media/image26.jpeg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image" Target="../media/image28.jpeg"/><Relationship Id="rId1" Type="http://schemas.openxmlformats.org/officeDocument/2006/relationships/tags" Target="../tags/tag26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7.xml"/><Relationship Id="rId2" Type="http://schemas.openxmlformats.org/officeDocument/2006/relationships/image" Target="../media/image29.png"/><Relationship Id="rId1" Type="http://schemas.openxmlformats.org/officeDocument/2006/relationships/tags" Target="../tags/tag27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4.jpe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tags" Target="../tags/tag15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5.xml"/><Relationship Id="rId2" Type="http://schemas.openxmlformats.org/officeDocument/2006/relationships/image" Target="../media/image5.jpeg"/><Relationship Id="rId1" Type="http://schemas.openxmlformats.org/officeDocument/2006/relationships/tags" Target="../tags/tag16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7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tags" Target="../tags/tag16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image" Target="../media/image8.jpeg"/><Relationship Id="rId1" Type="http://schemas.openxmlformats.org/officeDocument/2006/relationships/tags" Target="../tags/tag16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2000"/>
              <a:t>汇报人：张子洋</a:t>
            </a:r>
            <a:br>
              <a:rPr lang="zh-CN" altLang="en-US" sz="2000"/>
            </a:br>
            <a:r>
              <a:rPr lang="zh-CN" altLang="en-US" sz="2000"/>
              <a:t>小组成员：赵志强</a:t>
            </a:r>
            <a:r>
              <a:rPr lang="en-US" altLang="zh-CN" sz="2000"/>
              <a:t> </a:t>
            </a:r>
            <a:r>
              <a:rPr lang="zh-CN" altLang="en-US" sz="2000"/>
              <a:t>彭清兰</a:t>
            </a:r>
            <a:r>
              <a:rPr lang="en-US" altLang="zh-CN" sz="2000"/>
              <a:t> </a:t>
            </a:r>
            <a:r>
              <a:rPr lang="zh-CN" altLang="en-US" sz="2000"/>
              <a:t>杨政</a:t>
            </a:r>
            <a:r>
              <a:rPr lang="en-US" altLang="zh-CN" sz="2000"/>
              <a:t> </a:t>
            </a:r>
            <a:r>
              <a:rPr lang="zh-CN" altLang="en-US" sz="2000"/>
              <a:t>张子洋</a:t>
            </a:r>
            <a:r>
              <a:rPr lang="en-US" altLang="zh-CN" sz="2000"/>
              <a:t> </a:t>
            </a:r>
            <a:r>
              <a:rPr lang="zh-CN" altLang="en-US" sz="2000"/>
              <a:t>刘恒均</a:t>
            </a:r>
            <a:endParaRPr lang="zh-CN" altLang="en-US" sz="2000"/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交通态势可视化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1038" y="2866022"/>
            <a:ext cx="10829924" cy="1212491"/>
          </a:xfrm>
        </p:spPr>
        <p:txBody>
          <a:bodyPr wrap="square">
            <a:noAutofit/>
          </a:bodyPr>
          <a:lstStyle/>
          <a:p>
            <a:r>
              <a:rPr lang="zh-CN" altLang="en-US" dirty="0"/>
              <a:t>数据统计及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81038" y="136525"/>
            <a:ext cx="10829924" cy="2458678"/>
          </a:xfrm>
        </p:spPr>
        <p:txBody>
          <a:bodyPr wrap="square">
            <a:noAutofit/>
          </a:bodyPr>
          <a:lstStyle/>
          <a:p>
            <a:pPr algn="ctr">
              <a:buClrTx/>
              <a:buSzTx/>
            </a:pPr>
            <a:r>
              <a:rPr lang="en-US" altLang="zh-CN" sz="4800" dirty="0"/>
              <a:t>03</a:t>
            </a:r>
            <a:endParaRPr lang="en-US" altLang="zh-CN" sz="4800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631694"/>
            <a:ext cx="9975850" cy="704850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zh-CN" altLang="en-US" dirty="0"/>
              <a:t>数据统计内容</a:t>
            </a:r>
            <a:endParaRPr lang="zh-CN" altLang="en-US" dirty="0"/>
          </a:p>
        </p:txBody>
      </p:sp>
      <p:pic>
        <p:nvPicPr>
          <p:cNvPr id="40" name="图片 39" descr="/data/temp/04f4c67b-209a-11ef-bc4c-0ad82f2bb280.jpg@base@tag=imgScale&amp;m=1&amp;w=1438&amp;h=1274&amp;q=9504f4c67b-209a-11ef-bc4c-0ad82f2bb28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24788"/>
          <a:stretch>
            <a:fillRect/>
          </a:stretch>
        </p:blipFill>
        <p:spPr>
          <a:xfrm>
            <a:off x="5903595" y="1654984"/>
            <a:ext cx="5180330" cy="4590415"/>
          </a:xfrm>
          <a:custGeom>
            <a:avLst/>
            <a:gdLst>
              <a:gd name="connsiteX0" fmla="*/ 3400183 w 4475156"/>
              <a:gd name="connsiteY0" fmla="*/ 0 h 3835154"/>
              <a:gd name="connsiteX1" fmla="*/ 4475156 w 4475156"/>
              <a:gd name="connsiteY1" fmla="*/ 0 h 3835154"/>
              <a:gd name="connsiteX2" fmla="*/ 3400183 w 4475156"/>
              <a:gd name="connsiteY2" fmla="*/ 1917577 h 3835154"/>
              <a:gd name="connsiteX3" fmla="*/ 4475156 w 4475156"/>
              <a:gd name="connsiteY3" fmla="*/ 3835154 h 3835154"/>
              <a:gd name="connsiteX4" fmla="*/ 3400183 w 4475156"/>
              <a:gd name="connsiteY4" fmla="*/ 3835154 h 3835154"/>
              <a:gd name="connsiteX5" fmla="*/ 2325211 w 4475156"/>
              <a:gd name="connsiteY5" fmla="*/ 1917577 h 3835154"/>
              <a:gd name="connsiteX6" fmla="*/ 2237577 w 4475156"/>
              <a:gd name="connsiteY6" fmla="*/ 0 h 3835154"/>
              <a:gd name="connsiteX7" fmla="*/ 3312550 w 4475156"/>
              <a:gd name="connsiteY7" fmla="*/ 0 h 3835154"/>
              <a:gd name="connsiteX8" fmla="*/ 2237577 w 4475156"/>
              <a:gd name="connsiteY8" fmla="*/ 1917577 h 3835154"/>
              <a:gd name="connsiteX9" fmla="*/ 3312550 w 4475156"/>
              <a:gd name="connsiteY9" fmla="*/ 3835154 h 3835154"/>
              <a:gd name="connsiteX10" fmla="*/ 2237577 w 4475156"/>
              <a:gd name="connsiteY10" fmla="*/ 3835154 h 3835154"/>
              <a:gd name="connsiteX11" fmla="*/ 1162605 w 4475156"/>
              <a:gd name="connsiteY11" fmla="*/ 1917577 h 3835154"/>
              <a:gd name="connsiteX12" fmla="*/ 1074972 w 4475156"/>
              <a:gd name="connsiteY12" fmla="*/ 0 h 3835154"/>
              <a:gd name="connsiteX13" fmla="*/ 2149945 w 4475156"/>
              <a:gd name="connsiteY13" fmla="*/ 0 h 3835154"/>
              <a:gd name="connsiteX14" fmla="*/ 1074972 w 4475156"/>
              <a:gd name="connsiteY14" fmla="*/ 1917577 h 3835154"/>
              <a:gd name="connsiteX15" fmla="*/ 2149945 w 4475156"/>
              <a:gd name="connsiteY15" fmla="*/ 3835154 h 3835154"/>
              <a:gd name="connsiteX16" fmla="*/ 1074972 w 4475156"/>
              <a:gd name="connsiteY16" fmla="*/ 3835154 h 3835154"/>
              <a:gd name="connsiteX17" fmla="*/ 0 w 4475156"/>
              <a:gd name="connsiteY17" fmla="*/ 1917577 h 383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475156" h="3835154">
                <a:moveTo>
                  <a:pt x="3400183" y="0"/>
                </a:moveTo>
                <a:lnTo>
                  <a:pt x="4475156" y="0"/>
                </a:lnTo>
                <a:lnTo>
                  <a:pt x="3400183" y="1917577"/>
                </a:lnTo>
                <a:lnTo>
                  <a:pt x="4475156" y="3835154"/>
                </a:lnTo>
                <a:lnTo>
                  <a:pt x="3400183" y="3835154"/>
                </a:lnTo>
                <a:lnTo>
                  <a:pt x="2325211" y="1917577"/>
                </a:lnTo>
                <a:close/>
                <a:moveTo>
                  <a:pt x="2237577" y="0"/>
                </a:moveTo>
                <a:lnTo>
                  <a:pt x="3312550" y="0"/>
                </a:lnTo>
                <a:lnTo>
                  <a:pt x="2237577" y="1917577"/>
                </a:lnTo>
                <a:lnTo>
                  <a:pt x="3312550" y="3835154"/>
                </a:lnTo>
                <a:lnTo>
                  <a:pt x="2237577" y="3835154"/>
                </a:lnTo>
                <a:lnTo>
                  <a:pt x="1162605" y="1917577"/>
                </a:lnTo>
                <a:close/>
                <a:moveTo>
                  <a:pt x="1074972" y="0"/>
                </a:moveTo>
                <a:lnTo>
                  <a:pt x="2149945" y="0"/>
                </a:lnTo>
                <a:lnTo>
                  <a:pt x="1074972" y="1917577"/>
                </a:lnTo>
                <a:lnTo>
                  <a:pt x="2149945" y="3835154"/>
                </a:lnTo>
                <a:lnTo>
                  <a:pt x="1074972" y="3835154"/>
                </a:lnTo>
                <a:lnTo>
                  <a:pt x="0" y="1917577"/>
                </a:lnTo>
                <a:close/>
              </a:path>
            </a:pathLst>
          </a:custGeom>
          <a:ln w="9525" cap="flat" cmpd="sng" algn="ctr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388685" y="1499018"/>
            <a:ext cx="3729439" cy="36001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各种类型车辆的占比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388685" y="3693694"/>
            <a:ext cx="3729439" cy="36001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移动车辆的占比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1388685" y="2596356"/>
            <a:ext cx="3729439" cy="36001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不同速度区间车辆的占比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任意多边形: 形状 1"/>
          <p:cNvSpPr/>
          <p:nvPr>
            <p:custDataLst>
              <p:tags r:id="rId7"/>
            </p:custDataLst>
          </p:nvPr>
        </p:nvSpPr>
        <p:spPr>
          <a:xfrm>
            <a:off x="650785" y="1554266"/>
            <a:ext cx="486796" cy="486796"/>
          </a:xfrm>
          <a:custGeom>
            <a:avLst/>
            <a:gdLst>
              <a:gd name="connsiteX0" fmla="*/ 243004 w 486776"/>
              <a:gd name="connsiteY0" fmla="*/ 486393 h 486776"/>
              <a:gd name="connsiteX1" fmla="*/ -384 w 486776"/>
              <a:gd name="connsiteY1" fmla="*/ 243004 h 486776"/>
              <a:gd name="connsiteX2" fmla="*/ 243004 w 486776"/>
              <a:gd name="connsiteY2" fmla="*/ -384 h 486776"/>
              <a:gd name="connsiteX3" fmla="*/ 486393 w 486776"/>
              <a:gd name="connsiteY3" fmla="*/ 243004 h 486776"/>
              <a:gd name="connsiteX4" fmla="*/ 243004 w 486776"/>
              <a:gd name="connsiteY4" fmla="*/ 486393 h 486776"/>
              <a:gd name="connsiteX5" fmla="*/ 354955 w 486776"/>
              <a:gd name="connsiteY5" fmla="*/ 364698 h 486776"/>
              <a:gd name="connsiteX6" fmla="*/ 364695 w 486776"/>
              <a:gd name="connsiteY6" fmla="*/ 354427 h 486776"/>
              <a:gd name="connsiteX7" fmla="*/ 364695 w 486776"/>
              <a:gd name="connsiteY7" fmla="*/ 204684 h 486776"/>
              <a:gd name="connsiteX8" fmla="*/ 343726 w 486776"/>
              <a:gd name="connsiteY8" fmla="*/ 199277 h 486776"/>
              <a:gd name="connsiteX9" fmla="*/ 270534 w 486776"/>
              <a:gd name="connsiteY9" fmla="*/ 290098 h 486776"/>
              <a:gd name="connsiteX10" fmla="*/ 254842 w 486776"/>
              <a:gd name="connsiteY10" fmla="*/ 284691 h 486776"/>
              <a:gd name="connsiteX11" fmla="*/ 225484 w 486776"/>
              <a:gd name="connsiteY11" fmla="*/ 258337 h 486776"/>
              <a:gd name="connsiteX12" fmla="*/ 212090 w 486776"/>
              <a:gd name="connsiteY12" fmla="*/ 264959 h 486776"/>
              <a:gd name="connsiteX13" fmla="*/ 177862 w 486776"/>
              <a:gd name="connsiteY13" fmla="*/ 307666 h 486776"/>
              <a:gd name="connsiteX14" fmla="*/ 164468 w 486776"/>
              <a:gd name="connsiteY14" fmla="*/ 303476 h 486776"/>
              <a:gd name="connsiteX15" fmla="*/ 134705 w 486776"/>
              <a:gd name="connsiteY15" fmla="*/ 279285 h 486776"/>
              <a:gd name="connsiteX16" fmla="*/ 124287 w 486776"/>
              <a:gd name="connsiteY16" fmla="*/ 289962 h 486776"/>
              <a:gd name="connsiteX17" fmla="*/ 124287 w 486776"/>
              <a:gd name="connsiteY17" fmla="*/ 354292 h 486776"/>
              <a:gd name="connsiteX18" fmla="*/ 134433 w 486776"/>
              <a:gd name="connsiteY18" fmla="*/ 364698 h 486776"/>
              <a:gd name="connsiteX19" fmla="*/ 354955 w 486776"/>
              <a:gd name="connsiteY19" fmla="*/ 364698 h 486776"/>
              <a:gd name="connsiteX20" fmla="*/ 269182 w 486776"/>
              <a:gd name="connsiteY20" fmla="*/ 253201 h 486776"/>
              <a:gd name="connsiteX21" fmla="*/ 359149 w 486776"/>
              <a:gd name="connsiteY21" fmla="*/ 134002 h 486776"/>
              <a:gd name="connsiteX22" fmla="*/ 351708 w 486776"/>
              <a:gd name="connsiteY22" fmla="*/ 121838 h 486776"/>
              <a:gd name="connsiteX23" fmla="*/ 289205 w 486776"/>
              <a:gd name="connsiteY23" fmla="*/ 135488 h 486776"/>
              <a:gd name="connsiteX24" fmla="*/ 285010 w 486776"/>
              <a:gd name="connsiteY24" fmla="*/ 153058 h 486776"/>
              <a:gd name="connsiteX25" fmla="*/ 297051 w 486776"/>
              <a:gd name="connsiteY25" fmla="*/ 163329 h 486776"/>
              <a:gd name="connsiteX26" fmla="*/ 253895 w 486776"/>
              <a:gd name="connsiteY26" fmla="*/ 219144 h 486776"/>
              <a:gd name="connsiteX27" fmla="*/ 220478 w 486776"/>
              <a:gd name="connsiteY27" fmla="*/ 190223 h 486776"/>
              <a:gd name="connsiteX28" fmla="*/ 208302 w 486776"/>
              <a:gd name="connsiteY28" fmla="*/ 186439 h 486776"/>
              <a:gd name="connsiteX29" fmla="*/ 197207 w 486776"/>
              <a:gd name="connsiteY29" fmla="*/ 192926 h 486776"/>
              <a:gd name="connsiteX30" fmla="*/ 163792 w 486776"/>
              <a:gd name="connsiteY30" fmla="*/ 238336 h 486776"/>
              <a:gd name="connsiteX31" fmla="*/ 147693 w 486776"/>
              <a:gd name="connsiteY31" fmla="*/ 224821 h 486776"/>
              <a:gd name="connsiteX32" fmla="*/ 124963 w 486776"/>
              <a:gd name="connsiteY32" fmla="*/ 227119 h 486776"/>
              <a:gd name="connsiteX33" fmla="*/ 127264 w 486776"/>
              <a:gd name="connsiteY33" fmla="*/ 250634 h 486776"/>
              <a:gd name="connsiteX34" fmla="*/ 156350 w 486776"/>
              <a:gd name="connsiteY34" fmla="*/ 275095 h 486776"/>
              <a:gd name="connsiteX35" fmla="*/ 166634 w 486776"/>
              <a:gd name="connsiteY35" fmla="*/ 278879 h 486776"/>
              <a:gd name="connsiteX36" fmla="*/ 168527 w 486776"/>
              <a:gd name="connsiteY36" fmla="*/ 278745 h 486776"/>
              <a:gd name="connsiteX37" fmla="*/ 179485 w 486776"/>
              <a:gd name="connsiteY37" fmla="*/ 272257 h 486776"/>
              <a:gd name="connsiteX38" fmla="*/ 212766 w 486776"/>
              <a:gd name="connsiteY38" fmla="*/ 226983 h 486776"/>
              <a:gd name="connsiteX39" fmla="*/ 245912 w 486776"/>
              <a:gd name="connsiteY39" fmla="*/ 255770 h 486776"/>
              <a:gd name="connsiteX40" fmla="*/ 258087 w 486776"/>
              <a:gd name="connsiteY40" fmla="*/ 259554 h 486776"/>
              <a:gd name="connsiteX41" fmla="*/ 269182 w 486776"/>
              <a:gd name="connsiteY41" fmla="*/ 253201 h 48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6776" h="486776">
                <a:moveTo>
                  <a:pt x="243004" y="486393"/>
                </a:moveTo>
                <a:cubicBezTo>
                  <a:pt x="108585" y="486393"/>
                  <a:pt x="-384" y="377424"/>
                  <a:pt x="-384" y="243004"/>
                </a:cubicBezTo>
                <a:cubicBezTo>
                  <a:pt x="-384" y="108585"/>
                  <a:pt x="108585" y="-384"/>
                  <a:pt x="243004" y="-384"/>
                </a:cubicBezTo>
                <a:cubicBezTo>
                  <a:pt x="377424" y="-384"/>
                  <a:pt x="486393" y="108585"/>
                  <a:pt x="486393" y="243004"/>
                </a:cubicBezTo>
                <a:cubicBezTo>
                  <a:pt x="486393" y="377424"/>
                  <a:pt x="377424" y="486393"/>
                  <a:pt x="243004" y="486393"/>
                </a:cubicBezTo>
                <a:moveTo>
                  <a:pt x="354955" y="364698"/>
                </a:moveTo>
                <a:cubicBezTo>
                  <a:pt x="360231" y="364698"/>
                  <a:pt x="364831" y="359698"/>
                  <a:pt x="364695" y="354427"/>
                </a:cubicBezTo>
                <a:lnTo>
                  <a:pt x="364695" y="204684"/>
                </a:lnTo>
                <a:cubicBezTo>
                  <a:pt x="364695" y="190358"/>
                  <a:pt x="353602" y="187654"/>
                  <a:pt x="343726" y="199277"/>
                </a:cubicBezTo>
                <a:lnTo>
                  <a:pt x="270534" y="290098"/>
                </a:lnTo>
                <a:cubicBezTo>
                  <a:pt x="267288" y="294286"/>
                  <a:pt x="258899" y="288205"/>
                  <a:pt x="254842" y="284691"/>
                </a:cubicBezTo>
                <a:lnTo>
                  <a:pt x="225484" y="258337"/>
                </a:lnTo>
                <a:cubicBezTo>
                  <a:pt x="221424" y="254824"/>
                  <a:pt x="215472" y="260770"/>
                  <a:pt x="212090" y="264959"/>
                </a:cubicBezTo>
                <a:lnTo>
                  <a:pt x="177862" y="307666"/>
                </a:lnTo>
                <a:cubicBezTo>
                  <a:pt x="174479" y="311857"/>
                  <a:pt x="168527" y="306991"/>
                  <a:pt x="164468" y="303476"/>
                </a:cubicBezTo>
                <a:lnTo>
                  <a:pt x="134705" y="279285"/>
                </a:lnTo>
                <a:cubicBezTo>
                  <a:pt x="129429" y="274013"/>
                  <a:pt x="124287" y="279556"/>
                  <a:pt x="124287" y="289962"/>
                </a:cubicBezTo>
                <a:lnTo>
                  <a:pt x="124287" y="354292"/>
                </a:lnTo>
                <a:cubicBezTo>
                  <a:pt x="124287" y="359698"/>
                  <a:pt x="129158" y="364698"/>
                  <a:pt x="134433" y="364698"/>
                </a:cubicBezTo>
                <a:lnTo>
                  <a:pt x="354955" y="364698"/>
                </a:lnTo>
                <a:moveTo>
                  <a:pt x="269182" y="253201"/>
                </a:moveTo>
                <a:lnTo>
                  <a:pt x="359149" y="134002"/>
                </a:lnTo>
                <a:cubicBezTo>
                  <a:pt x="365913" y="124947"/>
                  <a:pt x="362530" y="119541"/>
                  <a:pt x="351708" y="121838"/>
                </a:cubicBezTo>
                <a:lnTo>
                  <a:pt x="289205" y="135488"/>
                </a:lnTo>
                <a:cubicBezTo>
                  <a:pt x="278382" y="137921"/>
                  <a:pt x="276487" y="145760"/>
                  <a:pt x="285010" y="153058"/>
                </a:cubicBezTo>
                <a:lnTo>
                  <a:pt x="297051" y="163329"/>
                </a:lnTo>
                <a:lnTo>
                  <a:pt x="253895" y="219144"/>
                </a:lnTo>
                <a:lnTo>
                  <a:pt x="220478" y="190223"/>
                </a:lnTo>
                <a:cubicBezTo>
                  <a:pt x="217095" y="187385"/>
                  <a:pt x="212766" y="185898"/>
                  <a:pt x="208302" y="186439"/>
                </a:cubicBezTo>
                <a:cubicBezTo>
                  <a:pt x="203972" y="186979"/>
                  <a:pt x="199914" y="189277"/>
                  <a:pt x="197207" y="192926"/>
                </a:cubicBezTo>
                <a:lnTo>
                  <a:pt x="163792" y="238336"/>
                </a:lnTo>
                <a:lnTo>
                  <a:pt x="147693" y="224821"/>
                </a:lnTo>
                <a:cubicBezTo>
                  <a:pt x="140793" y="218875"/>
                  <a:pt x="130646" y="219955"/>
                  <a:pt x="124963" y="227119"/>
                </a:cubicBezTo>
                <a:cubicBezTo>
                  <a:pt x="119281" y="234281"/>
                  <a:pt x="120364" y="244822"/>
                  <a:pt x="127264" y="250634"/>
                </a:cubicBezTo>
                <a:lnTo>
                  <a:pt x="156350" y="275095"/>
                </a:lnTo>
                <a:cubicBezTo>
                  <a:pt x="159327" y="277529"/>
                  <a:pt x="162980" y="278879"/>
                  <a:pt x="166634" y="278879"/>
                </a:cubicBezTo>
                <a:cubicBezTo>
                  <a:pt x="167309" y="278879"/>
                  <a:pt x="167850" y="278879"/>
                  <a:pt x="168527" y="278745"/>
                </a:cubicBezTo>
                <a:cubicBezTo>
                  <a:pt x="172856" y="278204"/>
                  <a:pt x="176780" y="275906"/>
                  <a:pt x="179485" y="272257"/>
                </a:cubicBezTo>
                <a:lnTo>
                  <a:pt x="212766" y="226983"/>
                </a:lnTo>
                <a:lnTo>
                  <a:pt x="245912" y="255770"/>
                </a:lnTo>
                <a:cubicBezTo>
                  <a:pt x="249295" y="258608"/>
                  <a:pt x="253759" y="260094"/>
                  <a:pt x="258087" y="259554"/>
                </a:cubicBezTo>
                <a:cubicBezTo>
                  <a:pt x="262418" y="259013"/>
                  <a:pt x="266477" y="256716"/>
                  <a:pt x="269182" y="253201"/>
                </a:cubicBezTo>
              </a:path>
            </a:pathLst>
          </a:custGeom>
          <a:solidFill>
            <a:schemeClr val="tx1"/>
          </a:solidFill>
          <a:ln w="63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" name="任意多边形: 形状 2"/>
          <p:cNvSpPr/>
          <p:nvPr>
            <p:custDataLst>
              <p:tags r:id="rId8"/>
            </p:custDataLst>
          </p:nvPr>
        </p:nvSpPr>
        <p:spPr>
          <a:xfrm>
            <a:off x="650785" y="2663034"/>
            <a:ext cx="486796" cy="486796"/>
          </a:xfrm>
          <a:custGeom>
            <a:avLst/>
            <a:gdLst>
              <a:gd name="connsiteX0" fmla="*/ 243004 w 486776"/>
              <a:gd name="connsiteY0" fmla="*/ 486393 h 486776"/>
              <a:gd name="connsiteX1" fmla="*/ -384 w 486776"/>
              <a:gd name="connsiteY1" fmla="*/ 243004 h 486776"/>
              <a:gd name="connsiteX2" fmla="*/ 243004 w 486776"/>
              <a:gd name="connsiteY2" fmla="*/ -384 h 486776"/>
              <a:gd name="connsiteX3" fmla="*/ 486393 w 486776"/>
              <a:gd name="connsiteY3" fmla="*/ 243004 h 486776"/>
              <a:gd name="connsiteX4" fmla="*/ 243004 w 486776"/>
              <a:gd name="connsiteY4" fmla="*/ 486393 h 486776"/>
              <a:gd name="connsiteX5" fmla="*/ 339608 w 486776"/>
              <a:gd name="connsiteY5" fmla="*/ 122755 h 486776"/>
              <a:gd name="connsiteX6" fmla="*/ 328567 w 486776"/>
              <a:gd name="connsiteY6" fmla="*/ 122755 h 486776"/>
              <a:gd name="connsiteX7" fmla="*/ 107650 w 486776"/>
              <a:gd name="connsiteY7" fmla="*/ 232653 h 486776"/>
              <a:gd name="connsiteX8" fmla="*/ 101028 w 486776"/>
              <a:gd name="connsiteY8" fmla="*/ 241453 h 486776"/>
              <a:gd name="connsiteX9" fmla="*/ 105447 w 486776"/>
              <a:gd name="connsiteY9" fmla="*/ 250254 h 486776"/>
              <a:gd name="connsiteX10" fmla="*/ 158479 w 486776"/>
              <a:gd name="connsiteY10" fmla="*/ 283240 h 486776"/>
              <a:gd name="connsiteX11" fmla="*/ 171738 w 486776"/>
              <a:gd name="connsiteY11" fmla="*/ 281037 h 486776"/>
              <a:gd name="connsiteX12" fmla="*/ 287511 w 486776"/>
              <a:gd name="connsiteY12" fmla="*/ 176711 h 486776"/>
              <a:gd name="connsiteX13" fmla="*/ 290138 w 486776"/>
              <a:gd name="connsiteY13" fmla="*/ 176673 h 486776"/>
              <a:gd name="connsiteX14" fmla="*/ 290731 w 486776"/>
              <a:gd name="connsiteY14" fmla="*/ 177853 h 486776"/>
              <a:gd name="connsiteX15" fmla="*/ 290278 w 486776"/>
              <a:gd name="connsiteY15" fmla="*/ 179093 h 486776"/>
              <a:gd name="connsiteX16" fmla="*/ 187185 w 486776"/>
              <a:gd name="connsiteY16" fmla="*/ 289773 h 486776"/>
              <a:gd name="connsiteX17" fmla="*/ 184995 w 486776"/>
              <a:gd name="connsiteY17" fmla="*/ 296384 h 486776"/>
              <a:gd name="connsiteX18" fmla="*/ 184995 w 486776"/>
              <a:gd name="connsiteY18" fmla="*/ 344742 h 486776"/>
              <a:gd name="connsiteX19" fmla="*/ 191605 w 486776"/>
              <a:gd name="connsiteY19" fmla="*/ 355758 h 486776"/>
              <a:gd name="connsiteX20" fmla="*/ 202647 w 486776"/>
              <a:gd name="connsiteY20" fmla="*/ 353543 h 486776"/>
              <a:gd name="connsiteX21" fmla="*/ 229163 w 486776"/>
              <a:gd name="connsiteY21" fmla="*/ 327153 h 486776"/>
              <a:gd name="connsiteX22" fmla="*/ 282195 w 486776"/>
              <a:gd name="connsiteY22" fmla="*/ 362317 h 486776"/>
              <a:gd name="connsiteX23" fmla="*/ 293237 w 486776"/>
              <a:gd name="connsiteY23" fmla="*/ 364521 h 486776"/>
              <a:gd name="connsiteX24" fmla="*/ 299847 w 486776"/>
              <a:gd name="connsiteY24" fmla="*/ 355720 h 486776"/>
              <a:gd name="connsiteX25" fmla="*/ 344040 w 486776"/>
              <a:gd name="connsiteY25" fmla="*/ 135923 h 486776"/>
              <a:gd name="connsiteX26" fmla="*/ 339608 w 486776"/>
              <a:gd name="connsiteY26" fmla="*/ 122755 h 48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6776" h="486776">
                <a:moveTo>
                  <a:pt x="243004" y="486393"/>
                </a:moveTo>
                <a:cubicBezTo>
                  <a:pt x="108585" y="486393"/>
                  <a:pt x="-384" y="377424"/>
                  <a:pt x="-384" y="243004"/>
                </a:cubicBezTo>
                <a:cubicBezTo>
                  <a:pt x="-384" y="108585"/>
                  <a:pt x="108585" y="-384"/>
                  <a:pt x="243004" y="-384"/>
                </a:cubicBezTo>
                <a:cubicBezTo>
                  <a:pt x="377424" y="-384"/>
                  <a:pt x="486393" y="108585"/>
                  <a:pt x="486393" y="243004"/>
                </a:cubicBezTo>
                <a:cubicBezTo>
                  <a:pt x="486393" y="377424"/>
                  <a:pt x="377424" y="486393"/>
                  <a:pt x="243004" y="486393"/>
                </a:cubicBezTo>
                <a:moveTo>
                  <a:pt x="339608" y="122755"/>
                </a:moveTo>
                <a:cubicBezTo>
                  <a:pt x="335189" y="120551"/>
                  <a:pt x="332115" y="121128"/>
                  <a:pt x="328567" y="122755"/>
                </a:cubicBezTo>
                <a:lnTo>
                  <a:pt x="107650" y="232653"/>
                </a:lnTo>
                <a:cubicBezTo>
                  <a:pt x="103769" y="234869"/>
                  <a:pt x="101028" y="237828"/>
                  <a:pt x="101028" y="241453"/>
                </a:cubicBezTo>
                <a:cubicBezTo>
                  <a:pt x="101028" y="245066"/>
                  <a:pt x="102655" y="248588"/>
                  <a:pt x="105447" y="250254"/>
                </a:cubicBezTo>
                <a:lnTo>
                  <a:pt x="158479" y="283240"/>
                </a:lnTo>
                <a:cubicBezTo>
                  <a:pt x="162886" y="285431"/>
                  <a:pt x="167318" y="285431"/>
                  <a:pt x="171738" y="281037"/>
                </a:cubicBezTo>
                <a:lnTo>
                  <a:pt x="287511" y="176711"/>
                </a:lnTo>
                <a:cubicBezTo>
                  <a:pt x="288254" y="176043"/>
                  <a:pt x="289375" y="176027"/>
                  <a:pt x="290138" y="176673"/>
                </a:cubicBezTo>
                <a:cubicBezTo>
                  <a:pt x="290489" y="176967"/>
                  <a:pt x="290704" y="177394"/>
                  <a:pt x="290731" y="177853"/>
                </a:cubicBezTo>
                <a:cubicBezTo>
                  <a:pt x="290757" y="178311"/>
                  <a:pt x="290594" y="178761"/>
                  <a:pt x="290278" y="179093"/>
                </a:cubicBezTo>
                <a:lnTo>
                  <a:pt x="187185" y="289773"/>
                </a:lnTo>
                <a:cubicBezTo>
                  <a:pt x="184995" y="291977"/>
                  <a:pt x="184995" y="294180"/>
                  <a:pt x="184995" y="296384"/>
                </a:cubicBezTo>
                <a:lnTo>
                  <a:pt x="184995" y="344742"/>
                </a:lnTo>
                <a:cubicBezTo>
                  <a:pt x="184995" y="349149"/>
                  <a:pt x="187185" y="353543"/>
                  <a:pt x="191605" y="355758"/>
                </a:cubicBezTo>
                <a:cubicBezTo>
                  <a:pt x="196037" y="357937"/>
                  <a:pt x="200444" y="355758"/>
                  <a:pt x="202647" y="353543"/>
                </a:cubicBezTo>
                <a:lnTo>
                  <a:pt x="229163" y="327153"/>
                </a:lnTo>
                <a:lnTo>
                  <a:pt x="282195" y="362317"/>
                </a:lnTo>
                <a:cubicBezTo>
                  <a:pt x="284988" y="364521"/>
                  <a:pt x="291328" y="365020"/>
                  <a:pt x="293237" y="364521"/>
                </a:cubicBezTo>
                <a:cubicBezTo>
                  <a:pt x="295145" y="364021"/>
                  <a:pt x="298989" y="360165"/>
                  <a:pt x="299847" y="355720"/>
                </a:cubicBezTo>
                <a:lnTo>
                  <a:pt x="344040" y="135923"/>
                </a:lnTo>
                <a:cubicBezTo>
                  <a:pt x="345090" y="131081"/>
                  <a:pt x="344040" y="124958"/>
                  <a:pt x="339608" y="122755"/>
                </a:cubicBezTo>
              </a:path>
            </a:pathLst>
          </a:custGeom>
          <a:solidFill>
            <a:schemeClr val="tx1"/>
          </a:solidFill>
          <a:ln w="63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" name="任意多边形: 形状 3"/>
          <p:cNvSpPr/>
          <p:nvPr>
            <p:custDataLst>
              <p:tags r:id="rId9"/>
            </p:custDataLst>
          </p:nvPr>
        </p:nvSpPr>
        <p:spPr>
          <a:xfrm>
            <a:off x="650785" y="3743861"/>
            <a:ext cx="486796" cy="486796"/>
          </a:xfrm>
          <a:custGeom>
            <a:avLst/>
            <a:gdLst>
              <a:gd name="connsiteX0" fmla="*/ 243004 w 486776"/>
              <a:gd name="connsiteY0" fmla="*/ 486393 h 486776"/>
              <a:gd name="connsiteX1" fmla="*/ -384 w 486776"/>
              <a:gd name="connsiteY1" fmla="*/ 243004 h 486776"/>
              <a:gd name="connsiteX2" fmla="*/ 243004 w 486776"/>
              <a:gd name="connsiteY2" fmla="*/ -384 h 486776"/>
              <a:gd name="connsiteX3" fmla="*/ 486393 w 486776"/>
              <a:gd name="connsiteY3" fmla="*/ 243004 h 486776"/>
              <a:gd name="connsiteX4" fmla="*/ 243004 w 486776"/>
              <a:gd name="connsiteY4" fmla="*/ 486393 h 486776"/>
              <a:gd name="connsiteX5" fmla="*/ 134333 w 486776"/>
              <a:gd name="connsiteY5" fmla="*/ 220353 h 486776"/>
              <a:gd name="connsiteX6" fmla="*/ 159075 w 486776"/>
              <a:gd name="connsiteY6" fmla="*/ 343406 h 486776"/>
              <a:gd name="connsiteX7" fmla="*/ 253746 w 486776"/>
              <a:gd name="connsiteY7" fmla="*/ 288077 h 486776"/>
              <a:gd name="connsiteX8" fmla="*/ 271563 w 486776"/>
              <a:gd name="connsiteY8" fmla="*/ 301367 h 486776"/>
              <a:gd name="connsiteX9" fmla="*/ 267623 w 486776"/>
              <a:gd name="connsiteY9" fmla="*/ 337671 h 486776"/>
              <a:gd name="connsiteX10" fmla="*/ 258020 w 486776"/>
              <a:gd name="connsiteY10" fmla="*/ 354491 h 486776"/>
              <a:gd name="connsiteX11" fmla="*/ 267698 w 486776"/>
              <a:gd name="connsiteY11" fmla="*/ 367024 h 486776"/>
              <a:gd name="connsiteX12" fmla="*/ 298866 w 486776"/>
              <a:gd name="connsiteY12" fmla="*/ 371449 h 486776"/>
              <a:gd name="connsiteX13" fmla="*/ 310162 w 486776"/>
              <a:gd name="connsiteY13" fmla="*/ 354913 h 486776"/>
              <a:gd name="connsiteX14" fmla="*/ 315062 w 486776"/>
              <a:gd name="connsiteY14" fmla="*/ 310126 h 486776"/>
              <a:gd name="connsiteX15" fmla="*/ 333223 w 486776"/>
              <a:gd name="connsiteY15" fmla="*/ 290133 h 486776"/>
              <a:gd name="connsiteX16" fmla="*/ 344534 w 486776"/>
              <a:gd name="connsiteY16" fmla="*/ 291214 h 486776"/>
              <a:gd name="connsiteX17" fmla="*/ 374113 w 486776"/>
              <a:gd name="connsiteY17" fmla="*/ 260085 h 486776"/>
              <a:gd name="connsiteX18" fmla="*/ 352172 w 486776"/>
              <a:gd name="connsiteY18" fmla="*/ 220435 h 486776"/>
              <a:gd name="connsiteX19" fmla="*/ 184040 w 486776"/>
              <a:gd name="connsiteY19" fmla="*/ 109662 h 486776"/>
              <a:gd name="connsiteX20" fmla="*/ 134333 w 486776"/>
              <a:gd name="connsiteY20" fmla="*/ 220353 h 486776"/>
              <a:gd name="connsiteX21" fmla="*/ 166255 w 486776"/>
              <a:gd name="connsiteY21" fmla="*/ 309318 h 486776"/>
              <a:gd name="connsiteX22" fmla="*/ 156084 w 486776"/>
              <a:gd name="connsiteY22" fmla="*/ 225832 h 486776"/>
              <a:gd name="connsiteX23" fmla="*/ 183745 w 486776"/>
              <a:gd name="connsiteY23" fmla="*/ 143666 h 486776"/>
              <a:gd name="connsiteX24" fmla="*/ 195749 w 486776"/>
              <a:gd name="connsiteY24" fmla="*/ 231800 h 486776"/>
              <a:gd name="connsiteX25" fmla="*/ 166255 w 486776"/>
              <a:gd name="connsiteY25" fmla="*/ 309318 h 48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6776" h="486776">
                <a:moveTo>
                  <a:pt x="243004" y="486393"/>
                </a:moveTo>
                <a:cubicBezTo>
                  <a:pt x="108585" y="486393"/>
                  <a:pt x="-384" y="377424"/>
                  <a:pt x="-384" y="243004"/>
                </a:cubicBezTo>
                <a:cubicBezTo>
                  <a:pt x="-384" y="108585"/>
                  <a:pt x="108585" y="-384"/>
                  <a:pt x="243004" y="-384"/>
                </a:cubicBezTo>
                <a:cubicBezTo>
                  <a:pt x="377424" y="-384"/>
                  <a:pt x="486393" y="108585"/>
                  <a:pt x="486393" y="243004"/>
                </a:cubicBezTo>
                <a:cubicBezTo>
                  <a:pt x="486393" y="377424"/>
                  <a:pt x="377424" y="486393"/>
                  <a:pt x="243004" y="486393"/>
                </a:cubicBezTo>
                <a:moveTo>
                  <a:pt x="134333" y="220353"/>
                </a:moveTo>
                <a:cubicBezTo>
                  <a:pt x="127685" y="282201"/>
                  <a:pt x="139356" y="340023"/>
                  <a:pt x="159075" y="343406"/>
                </a:cubicBezTo>
                <a:cubicBezTo>
                  <a:pt x="184592" y="347582"/>
                  <a:pt x="184733" y="298197"/>
                  <a:pt x="253746" y="288077"/>
                </a:cubicBezTo>
                <a:cubicBezTo>
                  <a:pt x="263775" y="286564"/>
                  <a:pt x="272404" y="291890"/>
                  <a:pt x="271563" y="301367"/>
                </a:cubicBezTo>
                <a:cubicBezTo>
                  <a:pt x="270921" y="308296"/>
                  <a:pt x="268265" y="330744"/>
                  <a:pt x="267623" y="337671"/>
                </a:cubicBezTo>
                <a:cubicBezTo>
                  <a:pt x="266844" y="344637"/>
                  <a:pt x="258645" y="348595"/>
                  <a:pt x="258020" y="354491"/>
                </a:cubicBezTo>
                <a:cubicBezTo>
                  <a:pt x="257422" y="359938"/>
                  <a:pt x="260655" y="365974"/>
                  <a:pt x="267698" y="367024"/>
                </a:cubicBezTo>
                <a:cubicBezTo>
                  <a:pt x="274877" y="368038"/>
                  <a:pt x="293342" y="370580"/>
                  <a:pt x="298866" y="371449"/>
                </a:cubicBezTo>
                <a:cubicBezTo>
                  <a:pt x="304354" y="372183"/>
                  <a:pt x="309201" y="363394"/>
                  <a:pt x="310162" y="354913"/>
                </a:cubicBezTo>
                <a:cubicBezTo>
                  <a:pt x="311121" y="346430"/>
                  <a:pt x="313877" y="321606"/>
                  <a:pt x="315062" y="310126"/>
                </a:cubicBezTo>
                <a:cubicBezTo>
                  <a:pt x="316178" y="300576"/>
                  <a:pt x="327807" y="306124"/>
                  <a:pt x="333223" y="290133"/>
                </a:cubicBezTo>
                <a:cubicBezTo>
                  <a:pt x="333223" y="290133"/>
                  <a:pt x="342084" y="290843"/>
                  <a:pt x="344534" y="291214"/>
                </a:cubicBezTo>
                <a:cubicBezTo>
                  <a:pt x="358830" y="293552"/>
                  <a:pt x="372436" y="275220"/>
                  <a:pt x="374113" y="260085"/>
                </a:cubicBezTo>
                <a:cubicBezTo>
                  <a:pt x="375789" y="244949"/>
                  <a:pt x="366331" y="222809"/>
                  <a:pt x="352172" y="220435"/>
                </a:cubicBezTo>
                <a:cubicBezTo>
                  <a:pt x="187425" y="193055"/>
                  <a:pt x="217707" y="115180"/>
                  <a:pt x="184040" y="109662"/>
                </a:cubicBezTo>
                <a:cubicBezTo>
                  <a:pt x="164358" y="106417"/>
                  <a:pt x="140945" y="158366"/>
                  <a:pt x="134333" y="220353"/>
                </a:cubicBezTo>
                <a:moveTo>
                  <a:pt x="166255" y="309318"/>
                </a:moveTo>
                <a:cubicBezTo>
                  <a:pt x="161938" y="308565"/>
                  <a:pt x="151031" y="273889"/>
                  <a:pt x="156084" y="225832"/>
                </a:cubicBezTo>
                <a:cubicBezTo>
                  <a:pt x="161276" y="177738"/>
                  <a:pt x="179429" y="142914"/>
                  <a:pt x="183745" y="143666"/>
                </a:cubicBezTo>
                <a:cubicBezTo>
                  <a:pt x="188063" y="144419"/>
                  <a:pt x="200940" y="183706"/>
                  <a:pt x="195749" y="231800"/>
                </a:cubicBezTo>
                <a:cubicBezTo>
                  <a:pt x="190832" y="279821"/>
                  <a:pt x="170709" y="310034"/>
                  <a:pt x="166255" y="309318"/>
                </a:cubicBezTo>
              </a:path>
            </a:pathLst>
          </a:custGeom>
          <a:solidFill>
            <a:schemeClr val="tx1"/>
          </a:solidFill>
          <a:ln w="63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3" name="任意多边形: 形状 23"/>
          <p:cNvSpPr/>
          <p:nvPr>
            <p:custDataLst>
              <p:tags r:id="rId10"/>
            </p:custDataLst>
          </p:nvPr>
        </p:nvSpPr>
        <p:spPr>
          <a:xfrm>
            <a:off x="719515" y="4792738"/>
            <a:ext cx="419170" cy="419170"/>
          </a:xfrm>
          <a:custGeom>
            <a:avLst/>
            <a:gdLst>
              <a:gd name="connsiteX0" fmla="*/ 375106 w 504000"/>
              <a:gd name="connsiteY0" fmla="*/ 131098 h 504000"/>
              <a:gd name="connsiteX1" fmla="*/ 391465 w 504000"/>
              <a:gd name="connsiteY1" fmla="*/ 142994 h 504000"/>
              <a:gd name="connsiteX2" fmla="*/ 389265 w 504000"/>
              <a:gd name="connsiteY2" fmla="*/ 163100 h 504000"/>
              <a:gd name="connsiteX3" fmla="*/ 308625 w 504000"/>
              <a:gd name="connsiteY3" fmla="*/ 273980 h 504000"/>
              <a:gd name="connsiteX4" fmla="*/ 295074 w 504000"/>
              <a:gd name="connsiteY4" fmla="*/ 282095 h 504000"/>
              <a:gd name="connsiteX5" fmla="*/ 279828 w 504000"/>
              <a:gd name="connsiteY5" fmla="*/ 277949 h 504000"/>
              <a:gd name="connsiteX6" fmla="*/ 200139 w 504000"/>
              <a:gd name="connsiteY6" fmla="*/ 215031 h 504000"/>
              <a:gd name="connsiteX7" fmla="*/ 147055 w 504000"/>
              <a:gd name="connsiteY7" fmla="*/ 284451 h 504000"/>
              <a:gd name="connsiteX8" fmla="*/ 118794 w 504000"/>
              <a:gd name="connsiteY8" fmla="*/ 288218 h 504000"/>
              <a:gd name="connsiteX9" fmla="*/ 115026 w 504000"/>
              <a:gd name="connsiteY9" fmla="*/ 259957 h 504000"/>
              <a:gd name="connsiteX10" fmla="*/ 180546 w 504000"/>
              <a:gd name="connsiteY10" fmla="*/ 174277 h 504000"/>
              <a:gd name="connsiteX11" fmla="*/ 194051 w 504000"/>
              <a:gd name="connsiteY11" fmla="*/ 166518 h 504000"/>
              <a:gd name="connsiteX12" fmla="*/ 209054 w 504000"/>
              <a:gd name="connsiteY12" fmla="*/ 170698 h 504000"/>
              <a:gd name="connsiteX13" fmla="*/ 288352 w 504000"/>
              <a:gd name="connsiteY13" fmla="*/ 233308 h 504000"/>
              <a:gd name="connsiteX14" fmla="*/ 356657 w 504000"/>
              <a:gd name="connsiteY14" fmla="*/ 139387 h 504000"/>
              <a:gd name="connsiteX15" fmla="*/ 375106 w 504000"/>
              <a:gd name="connsiteY15" fmla="*/ 131098 h 504000"/>
              <a:gd name="connsiteX16" fmla="*/ 70560 w 504000"/>
              <a:gd name="connsiteY16" fmla="*/ 80640 h 504000"/>
              <a:gd name="connsiteX17" fmla="*/ 70560 w 504000"/>
              <a:gd name="connsiteY17" fmla="*/ 347760 h 504000"/>
              <a:gd name="connsiteX18" fmla="*/ 433440 w 504000"/>
              <a:gd name="connsiteY18" fmla="*/ 347760 h 504000"/>
              <a:gd name="connsiteX19" fmla="*/ 433440 w 504000"/>
              <a:gd name="connsiteY19" fmla="*/ 80640 h 504000"/>
              <a:gd name="connsiteX20" fmla="*/ 252000 w 504000"/>
              <a:gd name="connsiteY20" fmla="*/ 0 h 504000"/>
              <a:gd name="connsiteX21" fmla="*/ 272160 w 504000"/>
              <a:gd name="connsiteY21" fmla="*/ 20160 h 504000"/>
              <a:gd name="connsiteX22" fmla="*/ 272160 w 504000"/>
              <a:gd name="connsiteY22" fmla="*/ 40320 h 504000"/>
              <a:gd name="connsiteX23" fmla="*/ 483840 w 504000"/>
              <a:gd name="connsiteY23" fmla="*/ 40320 h 504000"/>
              <a:gd name="connsiteX24" fmla="*/ 504000 w 504000"/>
              <a:gd name="connsiteY24" fmla="*/ 60480 h 504000"/>
              <a:gd name="connsiteX25" fmla="*/ 483840 w 504000"/>
              <a:gd name="connsiteY25" fmla="*/ 80640 h 504000"/>
              <a:gd name="connsiteX26" fmla="*/ 473760 w 504000"/>
              <a:gd name="connsiteY26" fmla="*/ 80640 h 504000"/>
              <a:gd name="connsiteX27" fmla="*/ 473760 w 504000"/>
              <a:gd name="connsiteY27" fmla="*/ 347760 h 504000"/>
              <a:gd name="connsiteX28" fmla="*/ 483840 w 504000"/>
              <a:gd name="connsiteY28" fmla="*/ 347760 h 504000"/>
              <a:gd name="connsiteX29" fmla="*/ 504000 w 504000"/>
              <a:gd name="connsiteY29" fmla="*/ 367920 h 504000"/>
              <a:gd name="connsiteX30" fmla="*/ 483840 w 504000"/>
              <a:gd name="connsiteY30" fmla="*/ 388080 h 504000"/>
              <a:gd name="connsiteX31" fmla="*/ 362975 w 504000"/>
              <a:gd name="connsiteY31" fmla="*/ 388080 h 504000"/>
              <a:gd name="connsiteX32" fmla="*/ 427140 w 504000"/>
              <a:gd name="connsiteY32" fmla="*/ 449064 h 504000"/>
              <a:gd name="connsiteX33" fmla="*/ 433554 w 504000"/>
              <a:gd name="connsiteY33" fmla="*/ 468683 h 504000"/>
              <a:gd name="connsiteX34" fmla="*/ 419352 w 504000"/>
              <a:gd name="connsiteY34" fmla="*/ 483661 h 504000"/>
              <a:gd name="connsiteX35" fmla="*/ 399420 w 504000"/>
              <a:gd name="connsiteY35" fmla="*/ 478296 h 504000"/>
              <a:gd name="connsiteX36" fmla="*/ 304429 w 504000"/>
              <a:gd name="connsiteY36" fmla="*/ 388080 h 504000"/>
              <a:gd name="connsiteX37" fmla="*/ 272160 w 504000"/>
              <a:gd name="connsiteY37" fmla="*/ 388080 h 504000"/>
              <a:gd name="connsiteX38" fmla="*/ 272160 w 504000"/>
              <a:gd name="connsiteY38" fmla="*/ 483840 h 504000"/>
              <a:gd name="connsiteX39" fmla="*/ 252000 w 504000"/>
              <a:gd name="connsiteY39" fmla="*/ 504000 h 504000"/>
              <a:gd name="connsiteX40" fmla="*/ 231840 w 504000"/>
              <a:gd name="connsiteY40" fmla="*/ 483840 h 504000"/>
              <a:gd name="connsiteX41" fmla="*/ 231840 w 504000"/>
              <a:gd name="connsiteY41" fmla="*/ 388080 h 504000"/>
              <a:gd name="connsiteX42" fmla="*/ 199572 w 504000"/>
              <a:gd name="connsiteY42" fmla="*/ 388080 h 504000"/>
              <a:gd name="connsiteX43" fmla="*/ 104580 w 504000"/>
              <a:gd name="connsiteY43" fmla="*/ 478296 h 504000"/>
              <a:gd name="connsiteX44" fmla="*/ 76698 w 504000"/>
              <a:gd name="connsiteY44" fmla="*/ 476977 h 504000"/>
              <a:gd name="connsiteX45" fmla="*/ 76860 w 504000"/>
              <a:gd name="connsiteY45" fmla="*/ 449064 h 504000"/>
              <a:gd name="connsiteX46" fmla="*/ 141026 w 504000"/>
              <a:gd name="connsiteY46" fmla="*/ 388080 h 504000"/>
              <a:gd name="connsiteX47" fmla="*/ 20160 w 504000"/>
              <a:gd name="connsiteY47" fmla="*/ 388080 h 504000"/>
              <a:gd name="connsiteX48" fmla="*/ 0 w 504000"/>
              <a:gd name="connsiteY48" fmla="*/ 367920 h 504000"/>
              <a:gd name="connsiteX49" fmla="*/ 20160 w 504000"/>
              <a:gd name="connsiteY49" fmla="*/ 347760 h 504000"/>
              <a:gd name="connsiteX50" fmla="*/ 30240 w 504000"/>
              <a:gd name="connsiteY50" fmla="*/ 347760 h 504000"/>
              <a:gd name="connsiteX51" fmla="*/ 30240 w 504000"/>
              <a:gd name="connsiteY51" fmla="*/ 80640 h 504000"/>
              <a:gd name="connsiteX52" fmla="*/ 20160 w 504000"/>
              <a:gd name="connsiteY52" fmla="*/ 80640 h 504000"/>
              <a:gd name="connsiteX53" fmla="*/ 0 w 504000"/>
              <a:gd name="connsiteY53" fmla="*/ 60480 h 504000"/>
              <a:gd name="connsiteX54" fmla="*/ 20160 w 504000"/>
              <a:gd name="connsiteY54" fmla="*/ 40320 h 504000"/>
              <a:gd name="connsiteX55" fmla="*/ 231840 w 504000"/>
              <a:gd name="connsiteY55" fmla="*/ 40320 h 504000"/>
              <a:gd name="connsiteX56" fmla="*/ 231840 w 504000"/>
              <a:gd name="connsiteY56" fmla="*/ 20160 h 504000"/>
              <a:gd name="connsiteX57" fmla="*/ 252000 w 504000"/>
              <a:gd name="connsiteY57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04000" h="504000">
                <a:moveTo>
                  <a:pt x="375106" y="131098"/>
                </a:moveTo>
                <a:cubicBezTo>
                  <a:pt x="382298" y="131844"/>
                  <a:pt x="388540" y="136383"/>
                  <a:pt x="391465" y="142994"/>
                </a:cubicBezTo>
                <a:cubicBezTo>
                  <a:pt x="394390" y="149606"/>
                  <a:pt x="393551" y="157277"/>
                  <a:pt x="389265" y="163100"/>
                </a:cubicBezTo>
                <a:lnTo>
                  <a:pt x="308625" y="273980"/>
                </a:lnTo>
                <a:cubicBezTo>
                  <a:pt x="305400" y="278416"/>
                  <a:pt x="300506" y="281346"/>
                  <a:pt x="295074" y="282095"/>
                </a:cubicBezTo>
                <a:cubicBezTo>
                  <a:pt x="289640" y="282845"/>
                  <a:pt x="284134" y="281348"/>
                  <a:pt x="279828" y="277949"/>
                </a:cubicBezTo>
                <a:lnTo>
                  <a:pt x="200139" y="215031"/>
                </a:lnTo>
                <a:lnTo>
                  <a:pt x="147055" y="284451"/>
                </a:lnTo>
                <a:cubicBezTo>
                  <a:pt x="140292" y="293296"/>
                  <a:pt x="127638" y="294982"/>
                  <a:pt x="118794" y="288218"/>
                </a:cubicBezTo>
                <a:cubicBezTo>
                  <a:pt x="109949" y="281455"/>
                  <a:pt x="108262" y="268801"/>
                  <a:pt x="115026" y="259957"/>
                </a:cubicBezTo>
                <a:lnTo>
                  <a:pt x="180546" y="174277"/>
                </a:lnTo>
                <a:cubicBezTo>
                  <a:pt x="183827" y="169986"/>
                  <a:pt x="188691" y="167191"/>
                  <a:pt x="194051" y="166518"/>
                </a:cubicBezTo>
                <a:cubicBezTo>
                  <a:pt x="199410" y="165846"/>
                  <a:pt x="204814" y="167352"/>
                  <a:pt x="209054" y="170698"/>
                </a:cubicBezTo>
                <a:lnTo>
                  <a:pt x="288352" y="233308"/>
                </a:lnTo>
                <a:lnTo>
                  <a:pt x="356657" y="139387"/>
                </a:lnTo>
                <a:cubicBezTo>
                  <a:pt x="360875" y="133516"/>
                  <a:pt x="367915" y="130353"/>
                  <a:pt x="375106" y="131098"/>
                </a:cubicBezTo>
                <a:close/>
                <a:moveTo>
                  <a:pt x="70560" y="80640"/>
                </a:moveTo>
                <a:lnTo>
                  <a:pt x="70560" y="347760"/>
                </a:lnTo>
                <a:lnTo>
                  <a:pt x="433440" y="347760"/>
                </a:lnTo>
                <a:lnTo>
                  <a:pt x="433440" y="80640"/>
                </a:lnTo>
                <a:close/>
                <a:moveTo>
                  <a:pt x="252000" y="0"/>
                </a:moveTo>
                <a:cubicBezTo>
                  <a:pt x="263134" y="0"/>
                  <a:pt x="272160" y="9026"/>
                  <a:pt x="272160" y="20160"/>
                </a:cubicBezTo>
                <a:lnTo>
                  <a:pt x="272160" y="40320"/>
                </a:lnTo>
                <a:lnTo>
                  <a:pt x="483840" y="40320"/>
                </a:lnTo>
                <a:cubicBezTo>
                  <a:pt x="494974" y="40320"/>
                  <a:pt x="504000" y="49346"/>
                  <a:pt x="504000" y="60480"/>
                </a:cubicBezTo>
                <a:cubicBezTo>
                  <a:pt x="504000" y="71614"/>
                  <a:pt x="494974" y="80640"/>
                  <a:pt x="483840" y="80640"/>
                </a:cubicBezTo>
                <a:lnTo>
                  <a:pt x="473760" y="80640"/>
                </a:lnTo>
                <a:lnTo>
                  <a:pt x="473760" y="347760"/>
                </a:lnTo>
                <a:lnTo>
                  <a:pt x="483840" y="347760"/>
                </a:lnTo>
                <a:cubicBezTo>
                  <a:pt x="494974" y="347760"/>
                  <a:pt x="504000" y="356786"/>
                  <a:pt x="504000" y="367920"/>
                </a:cubicBezTo>
                <a:cubicBezTo>
                  <a:pt x="504000" y="379054"/>
                  <a:pt x="494974" y="388080"/>
                  <a:pt x="483840" y="388080"/>
                </a:cubicBezTo>
                <a:lnTo>
                  <a:pt x="362975" y="388080"/>
                </a:lnTo>
                <a:lnTo>
                  <a:pt x="427140" y="449064"/>
                </a:lnTo>
                <a:cubicBezTo>
                  <a:pt x="432718" y="453930"/>
                  <a:pt x="435180" y="461462"/>
                  <a:pt x="433554" y="468683"/>
                </a:cubicBezTo>
                <a:cubicBezTo>
                  <a:pt x="431929" y="475904"/>
                  <a:pt x="426477" y="481654"/>
                  <a:pt x="419352" y="483661"/>
                </a:cubicBezTo>
                <a:cubicBezTo>
                  <a:pt x="412227" y="485667"/>
                  <a:pt x="404576" y="483608"/>
                  <a:pt x="399420" y="478296"/>
                </a:cubicBezTo>
                <a:lnTo>
                  <a:pt x="304429" y="388080"/>
                </a:lnTo>
                <a:lnTo>
                  <a:pt x="272160" y="388080"/>
                </a:lnTo>
                <a:lnTo>
                  <a:pt x="272160" y="483840"/>
                </a:lnTo>
                <a:cubicBezTo>
                  <a:pt x="272160" y="494974"/>
                  <a:pt x="263134" y="504000"/>
                  <a:pt x="252000" y="504000"/>
                </a:cubicBezTo>
                <a:cubicBezTo>
                  <a:pt x="240866" y="504000"/>
                  <a:pt x="231840" y="494974"/>
                  <a:pt x="231840" y="483840"/>
                </a:cubicBezTo>
                <a:lnTo>
                  <a:pt x="231840" y="388080"/>
                </a:lnTo>
                <a:lnTo>
                  <a:pt x="199572" y="388080"/>
                </a:lnTo>
                <a:lnTo>
                  <a:pt x="104580" y="478296"/>
                </a:lnTo>
                <a:cubicBezTo>
                  <a:pt x="96435" y="485402"/>
                  <a:pt x="84135" y="484821"/>
                  <a:pt x="76698" y="476977"/>
                </a:cubicBezTo>
                <a:cubicBezTo>
                  <a:pt x="69260" y="469134"/>
                  <a:pt x="69332" y="456821"/>
                  <a:pt x="76860" y="449064"/>
                </a:cubicBezTo>
                <a:lnTo>
                  <a:pt x="141026" y="388080"/>
                </a:lnTo>
                <a:lnTo>
                  <a:pt x="20160" y="388080"/>
                </a:lnTo>
                <a:cubicBezTo>
                  <a:pt x="9026" y="388080"/>
                  <a:pt x="0" y="379054"/>
                  <a:pt x="0" y="367920"/>
                </a:cubicBezTo>
                <a:cubicBezTo>
                  <a:pt x="0" y="356786"/>
                  <a:pt x="9026" y="347760"/>
                  <a:pt x="20160" y="347760"/>
                </a:cubicBezTo>
                <a:lnTo>
                  <a:pt x="30240" y="347760"/>
                </a:lnTo>
                <a:lnTo>
                  <a:pt x="30240" y="80640"/>
                </a:lnTo>
                <a:lnTo>
                  <a:pt x="20160" y="80640"/>
                </a:lnTo>
                <a:cubicBezTo>
                  <a:pt x="9026" y="80640"/>
                  <a:pt x="0" y="71614"/>
                  <a:pt x="0" y="60480"/>
                </a:cubicBezTo>
                <a:cubicBezTo>
                  <a:pt x="0" y="49346"/>
                  <a:pt x="9026" y="40320"/>
                  <a:pt x="20160" y="40320"/>
                </a:cubicBezTo>
                <a:lnTo>
                  <a:pt x="231840" y="40320"/>
                </a:lnTo>
                <a:lnTo>
                  <a:pt x="231840" y="20160"/>
                </a:lnTo>
                <a:cubicBezTo>
                  <a:pt x="231840" y="9026"/>
                  <a:pt x="240866" y="0"/>
                  <a:pt x="252000" y="0"/>
                </a:cubicBezTo>
                <a:close/>
              </a:path>
            </a:pathLst>
          </a:custGeom>
          <a:solidFill>
            <a:schemeClr val="tx1"/>
          </a:solidFill>
          <a:ln w="619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1388685" y="4790974"/>
            <a:ext cx="3729439" cy="36001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车流量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变化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77fc6c96-2099-11ef-8595-92b964f5e125.jpg@base@tag=imgScale&amp;m=1&amp;w=1153&amp;h=1153&amp;q=9577fc6c96-2099-11ef-8595-92b964f5e12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车辆占比变化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51600" y="1080770"/>
            <a:ext cx="5163820" cy="4568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类型1车辆的占比从7点到15点逐渐增加，从68.24%到77.65%。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- 类型2车辆的占比整体上呈现出下降趋势，从10.49%下降到7.23%。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- 类型3车辆的占比变化不大，大致在9%左右波动。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- 类型4车辆的占比整体上呈现出下降趋势，从1.60%下降到1.78%。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- 类型6车辆的占比变化不大，保持在1%-2%之间。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- 类型10车辆的占比在整个时间段内有轻微波动，但总体趋势不明显。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 rot="21342100">
            <a:off x="7406251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data/temp/795e75c4-2099-11ef-a35b-7277f83b2ab8.jpg@base@tag=imgScale&amp;m=1&amp;w=964&amp;h=1226&amp;q=95795e75c4-2099-11ef-a35b-7277f83b2ab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0587" r="10750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03313" y="1165300"/>
            <a:ext cx="4989512" cy="1223570"/>
          </a:xfrm>
        </p:spPr>
        <p:txBody>
          <a:bodyPr lIns="0" tIns="0" rIns="0" bIns="0" anchor="b" anchorCtr="0">
            <a:normAutofit/>
          </a:bodyPr>
          <a:lstStyle/>
          <a:p>
            <a:pPr algn="l"/>
            <a:r>
              <a:rPr lang="zh-CN" altLang="en-US" dirty="0"/>
              <a:t>速度区间占比变化</a:t>
            </a:r>
            <a:endParaRPr lang="zh-CN" altLang="en-US" dirty="0"/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0580" y="2893695"/>
            <a:ext cx="55352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速度区间0-3的占比整体上呈现出下降趋势，从64.68%下降到70.72%。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- 速度区间3-6和6-9的占比在不同时间段内波动，但总体上没有明显趋势。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- 速度区间10以上的占比在不同时间段内波动，但整体上没有明显趋势。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79c2afa0-2099-11ef-ae2e-3e4148358617.jpg@base@tag=imgScale&amp;m=1&amp;w=3384&amp;h=1157&amp;q=9579c2afa0-2099-11ef-ae2e-3e414835861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24344" b="24344"/>
          <a:stretch>
            <a:fillRect/>
          </a:stretch>
        </p:blipFill>
        <p:spPr>
          <a:xfrm>
            <a:off x="0" y="0"/>
            <a:ext cx="12192000" cy="4169364"/>
          </a:xfrm>
          <a:custGeom>
            <a:avLst/>
            <a:gdLst>
              <a:gd name="connsiteX0" fmla="*/ 0 w 10800000"/>
              <a:gd name="connsiteY0" fmla="*/ 0 h 3477260"/>
              <a:gd name="connsiteX1" fmla="*/ 10800000 w 10800000"/>
              <a:gd name="connsiteY1" fmla="*/ 0 h 3477260"/>
              <a:gd name="connsiteX2" fmla="*/ 10800000 w 10800000"/>
              <a:gd name="connsiteY2" fmla="*/ 3477260 h 3477260"/>
              <a:gd name="connsiteX3" fmla="*/ 0 w 10800000"/>
              <a:gd name="connsiteY3" fmla="*/ 3477260 h 34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0" h="3477260">
                <a:moveTo>
                  <a:pt x="0" y="0"/>
                </a:moveTo>
                <a:lnTo>
                  <a:pt x="10800000" y="0"/>
                </a:lnTo>
                <a:lnTo>
                  <a:pt x="10800000" y="3477260"/>
                </a:lnTo>
                <a:lnTo>
                  <a:pt x="0" y="347726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87240" y="4703196"/>
            <a:ext cx="4809436" cy="1462371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移动占比变化</a:t>
            </a:r>
            <a:endParaRPr lang="zh-CN" altLang="en-US" sz="3600" dirty="0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794727" y="5224335"/>
            <a:ext cx="5401306" cy="94339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从50.12%（8点）降至40.37%（15点）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794727" y="4705479"/>
            <a:ext cx="5400633" cy="4464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逐渐下降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651753"/>
            <a:ext cx="6770451" cy="27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33329" y="776043"/>
            <a:ext cx="5356008" cy="2513913"/>
          </a:xfrm>
        </p:spPr>
        <p:txBody>
          <a:bodyPr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4400" dirty="0">
                <a:solidFill>
                  <a:srgbClr val="FFFFFF"/>
                </a:solidFill>
              </a:rPr>
              <a:t>车流量变化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pic>
        <p:nvPicPr>
          <p:cNvPr id="28" name="图片 27" descr="/data/temp/7acb2083-2099-11ef-ae2e-3e4148358617.jpg@base@tag=imgScale&amp;m=1&amp;w=1229&amp;h=759&amp;q=957acb2083-2099-11ef-ae2e-3e41483586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7439"/>
          <a:stretch>
            <a:fillRect/>
          </a:stretch>
        </p:blipFill>
        <p:spPr>
          <a:xfrm>
            <a:off x="6770450" y="651753"/>
            <a:ext cx="4428000" cy="2736000"/>
          </a:xfrm>
          <a:custGeom>
            <a:avLst/>
            <a:gdLst>
              <a:gd name="connsiteX0" fmla="*/ 0 w 4428000"/>
              <a:gd name="connsiteY0" fmla="*/ 0 h 2736000"/>
              <a:gd name="connsiteX1" fmla="*/ 4428000 w 4428000"/>
              <a:gd name="connsiteY1" fmla="*/ 0 h 2736000"/>
              <a:gd name="connsiteX2" fmla="*/ 4428000 w 4428000"/>
              <a:gd name="connsiteY2" fmla="*/ 2736000 h 2736000"/>
              <a:gd name="connsiteX3" fmla="*/ 0 w 4428000"/>
              <a:gd name="connsiteY3" fmla="*/ 2736000 h 27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8000" h="2736000">
                <a:moveTo>
                  <a:pt x="0" y="0"/>
                </a:moveTo>
                <a:lnTo>
                  <a:pt x="4428000" y="0"/>
                </a:lnTo>
                <a:lnTo>
                  <a:pt x="4428000" y="2736000"/>
                </a:lnTo>
                <a:lnTo>
                  <a:pt x="0" y="2736000"/>
                </a:ln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圆角矩形 2"/>
          <p:cNvSpPr/>
          <p:nvPr>
            <p:custDataLst>
              <p:tags r:id="rId5"/>
            </p:custDataLst>
          </p:nvPr>
        </p:nvSpPr>
        <p:spPr>
          <a:xfrm>
            <a:off x="947553" y="3794759"/>
            <a:ext cx="720921" cy="720921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875540" y="3881143"/>
            <a:ext cx="9310994" cy="5487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/>
                </a:solidFill>
                <a:latin typeface="+mn-ea"/>
                <a:cs typeface="+mn-ea"/>
              </a:rPr>
              <a:t>逐渐下降</a:t>
            </a:r>
            <a:endParaRPr lang="zh-CN" altLang="en-US" sz="24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947553" y="4772925"/>
            <a:ext cx="10237709" cy="13611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每个断面的车流量在不同时间段内均有所变化，但整体趋势符合移动占比的变化趋势，即逐渐下降。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图片 4" descr="343439383331313b343532303033313bd3a6d3c3c9ccb3c7"/>
          <p:cNvSpPr/>
          <p:nvPr>
            <p:custDataLst>
              <p:tags r:id="rId8"/>
            </p:custDataLst>
          </p:nvPr>
        </p:nvSpPr>
        <p:spPr>
          <a:xfrm>
            <a:off x="1129848" y="3963080"/>
            <a:ext cx="356136" cy="384279"/>
          </a:xfrm>
          <a:custGeom>
            <a:avLst/>
            <a:gdLst>
              <a:gd name="connsiteX0" fmla="*/ 289397 w 356039"/>
              <a:gd name="connsiteY0" fmla="*/ 384289 h 384175"/>
              <a:gd name="connsiteX1" fmla="*/ 66872 w 356039"/>
              <a:gd name="connsiteY1" fmla="*/ 384289 h 384175"/>
              <a:gd name="connsiteX2" fmla="*/ 115 w 356039"/>
              <a:gd name="connsiteY2" fmla="*/ 320259 h 384175"/>
              <a:gd name="connsiteX3" fmla="*/ 115 w 356039"/>
              <a:gd name="connsiteY3" fmla="*/ 64143 h 384175"/>
              <a:gd name="connsiteX4" fmla="*/ 66872 w 356039"/>
              <a:gd name="connsiteY4" fmla="*/ 114 h 384175"/>
              <a:gd name="connsiteX5" fmla="*/ 289397 w 356039"/>
              <a:gd name="connsiteY5" fmla="*/ 114 h 384175"/>
              <a:gd name="connsiteX6" fmla="*/ 356154 w 356039"/>
              <a:gd name="connsiteY6" fmla="*/ 64143 h 384175"/>
              <a:gd name="connsiteX7" fmla="*/ 356154 w 356039"/>
              <a:gd name="connsiteY7" fmla="*/ 320259 h 384175"/>
              <a:gd name="connsiteX8" fmla="*/ 289397 w 356039"/>
              <a:gd name="connsiteY8" fmla="*/ 384289 h 384175"/>
              <a:gd name="connsiteX9" fmla="*/ 178134 w 356039"/>
              <a:gd name="connsiteY9" fmla="*/ 176957 h 384175"/>
              <a:gd name="connsiteX10" fmla="*/ 267144 w 356039"/>
              <a:gd name="connsiteY10" fmla="*/ 88535 h 384175"/>
              <a:gd name="connsiteX11" fmla="*/ 244892 w 356039"/>
              <a:gd name="connsiteY11" fmla="*/ 66430 h 384175"/>
              <a:gd name="connsiteX12" fmla="*/ 222640 w 356039"/>
              <a:gd name="connsiteY12" fmla="*/ 88535 h 384175"/>
              <a:gd name="connsiteX13" fmla="*/ 178134 w 356039"/>
              <a:gd name="connsiteY13" fmla="*/ 132746 h 384175"/>
              <a:gd name="connsiteX14" fmla="*/ 133630 w 356039"/>
              <a:gd name="connsiteY14" fmla="*/ 88535 h 384175"/>
              <a:gd name="connsiteX15" fmla="*/ 111377 w 356039"/>
              <a:gd name="connsiteY15" fmla="*/ 66430 h 384175"/>
              <a:gd name="connsiteX16" fmla="*/ 89125 w 356039"/>
              <a:gd name="connsiteY16" fmla="*/ 88535 h 384175"/>
              <a:gd name="connsiteX17" fmla="*/ 178134 w 356039"/>
              <a:gd name="connsiteY17" fmla="*/ 176957 h 384175"/>
              <a:gd name="connsiteX18" fmla="*/ 222640 w 356039"/>
              <a:gd name="connsiteY18" fmla="*/ 309589 h 384175"/>
              <a:gd name="connsiteX19" fmla="*/ 244892 w 356039"/>
              <a:gd name="connsiteY19" fmla="*/ 287483 h 384175"/>
              <a:gd name="connsiteX20" fmla="*/ 222640 w 356039"/>
              <a:gd name="connsiteY20" fmla="*/ 265377 h 384175"/>
              <a:gd name="connsiteX21" fmla="*/ 133630 w 356039"/>
              <a:gd name="connsiteY21" fmla="*/ 265377 h 384175"/>
              <a:gd name="connsiteX22" fmla="*/ 111377 w 356039"/>
              <a:gd name="connsiteY22" fmla="*/ 287483 h 384175"/>
              <a:gd name="connsiteX23" fmla="*/ 133630 w 356039"/>
              <a:gd name="connsiteY23" fmla="*/ 309589 h 384175"/>
              <a:gd name="connsiteX24" fmla="*/ 222640 w 356039"/>
              <a:gd name="connsiteY24" fmla="*/ 309589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6039" h="384175">
                <a:moveTo>
                  <a:pt x="289397" y="384289"/>
                </a:moveTo>
                <a:lnTo>
                  <a:pt x="66872" y="384289"/>
                </a:lnTo>
                <a:cubicBezTo>
                  <a:pt x="29043" y="384289"/>
                  <a:pt x="115" y="356543"/>
                  <a:pt x="115" y="320259"/>
                </a:cubicBezTo>
                <a:lnTo>
                  <a:pt x="115" y="64143"/>
                </a:lnTo>
                <a:cubicBezTo>
                  <a:pt x="115" y="27860"/>
                  <a:pt x="29043" y="114"/>
                  <a:pt x="66872" y="114"/>
                </a:cubicBezTo>
                <a:lnTo>
                  <a:pt x="289397" y="114"/>
                </a:lnTo>
                <a:cubicBezTo>
                  <a:pt x="327226" y="114"/>
                  <a:pt x="356154" y="27860"/>
                  <a:pt x="356154" y="64143"/>
                </a:cubicBezTo>
                <a:lnTo>
                  <a:pt x="356154" y="320259"/>
                </a:lnTo>
                <a:cubicBezTo>
                  <a:pt x="356154" y="356543"/>
                  <a:pt x="327226" y="384289"/>
                  <a:pt x="289397" y="384289"/>
                </a:cubicBezTo>
                <a:moveTo>
                  <a:pt x="178134" y="176957"/>
                </a:moveTo>
                <a:cubicBezTo>
                  <a:pt x="227089" y="176957"/>
                  <a:pt x="267144" y="137167"/>
                  <a:pt x="267144" y="88535"/>
                </a:cubicBezTo>
                <a:cubicBezTo>
                  <a:pt x="267144" y="75272"/>
                  <a:pt x="258243" y="66430"/>
                  <a:pt x="244892" y="66430"/>
                </a:cubicBezTo>
                <a:cubicBezTo>
                  <a:pt x="231540" y="66430"/>
                  <a:pt x="222640" y="75272"/>
                  <a:pt x="222640" y="88535"/>
                </a:cubicBezTo>
                <a:cubicBezTo>
                  <a:pt x="222640" y="112851"/>
                  <a:pt x="202612" y="132746"/>
                  <a:pt x="178134" y="132746"/>
                </a:cubicBezTo>
                <a:cubicBezTo>
                  <a:pt x="153657" y="132746"/>
                  <a:pt x="133630" y="112851"/>
                  <a:pt x="133630" y="88535"/>
                </a:cubicBezTo>
                <a:cubicBezTo>
                  <a:pt x="133630" y="75272"/>
                  <a:pt x="124729" y="66430"/>
                  <a:pt x="111377" y="66430"/>
                </a:cubicBezTo>
                <a:cubicBezTo>
                  <a:pt x="98026" y="66430"/>
                  <a:pt x="89125" y="75272"/>
                  <a:pt x="89125" y="88535"/>
                </a:cubicBezTo>
                <a:cubicBezTo>
                  <a:pt x="89125" y="137167"/>
                  <a:pt x="129179" y="176957"/>
                  <a:pt x="178134" y="176957"/>
                </a:cubicBezTo>
                <a:moveTo>
                  <a:pt x="222640" y="309589"/>
                </a:moveTo>
                <a:cubicBezTo>
                  <a:pt x="235991" y="309589"/>
                  <a:pt x="244892" y="300746"/>
                  <a:pt x="244892" y="287483"/>
                </a:cubicBezTo>
                <a:cubicBezTo>
                  <a:pt x="244892" y="274220"/>
                  <a:pt x="235991" y="265377"/>
                  <a:pt x="222640" y="265377"/>
                </a:cubicBezTo>
                <a:lnTo>
                  <a:pt x="133630" y="265377"/>
                </a:lnTo>
                <a:cubicBezTo>
                  <a:pt x="120278" y="265377"/>
                  <a:pt x="111377" y="274220"/>
                  <a:pt x="111377" y="287483"/>
                </a:cubicBezTo>
                <a:cubicBezTo>
                  <a:pt x="111377" y="300746"/>
                  <a:pt x="120278" y="309589"/>
                  <a:pt x="133630" y="309589"/>
                </a:cubicBezTo>
                <a:lnTo>
                  <a:pt x="222640" y="309589"/>
                </a:lnTo>
              </a:path>
            </a:pathLst>
          </a:custGeom>
          <a:solidFill>
            <a:srgbClr val="FFFFFF"/>
          </a:solidFill>
          <a:ln w="136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1038" y="2866022"/>
            <a:ext cx="10829924" cy="1212491"/>
          </a:xfrm>
        </p:spPr>
        <p:txBody>
          <a:bodyPr wrap="square">
            <a:noAutofit/>
          </a:bodyPr>
          <a:lstStyle/>
          <a:p>
            <a:r>
              <a:rPr lang="zh-CN" altLang="en-US" dirty="0"/>
              <a:t>可视化及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81038" y="136525"/>
            <a:ext cx="10829924" cy="2458678"/>
          </a:xfrm>
        </p:spPr>
        <p:txBody>
          <a:bodyPr wrap="square">
            <a:noAutofit/>
          </a:bodyPr>
          <a:lstStyle/>
          <a:p>
            <a:r>
              <a:rPr lang="en-US" altLang="zh-CN" dirty="0"/>
              <a:t>04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可视化方法</a:t>
            </a: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5" name="图片 14" descr="/data/temp/5faf8b6c-2102-11ef-bc4c-0ad82f2bb280.jpg@base@tag=imgScale&amp;m=1&amp;w=1399&amp;h=817&amp;q=955faf8b6c-2102-11ef-bc4c-0ad82f2bb28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696" b="13957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大屏制作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使用Python进行大屏制作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数据绘制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456045" y="4973955"/>
            <a:ext cx="4959985" cy="10248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cs typeface="+mn-ea"/>
              </a:rPr>
              <a:t>主要对交通参与者的运动状态占比情况、交通参与者的类型占比情况、不同区间内速度个数与平均值、不同时间和类型的统计热力图以及位置分布进行了绘制和分析。</a:t>
            </a:r>
            <a:endParaRPr lang="zh-CN" altLang="en-US" sz="16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/data/temp/5faf8e8b-2102-11ef-bc4c-0ad82f2bb280.jpg@base@tag=imgScale&amp;m=1&amp;w=1399&amp;h=817&amp;q=955faf8e8b-2102-11ef-bc4c-0ad82f2bb280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20800" b="20800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1365250"/>
            <a:ext cx="4478655" cy="427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292215" y="2181225"/>
            <a:ext cx="4497705" cy="2139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左图为交通参与者的运动状态占比情况，其中0代表静止，1代表正在运动，这说明超过一半的车辆和行人都处于排队等待通过状态，也说明该地较为拥堵。</a:t>
            </a:r>
            <a:endParaRPr lang="zh-C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7495" y="507365"/>
            <a:ext cx="6557010" cy="372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26665" y="4548505"/>
            <a:ext cx="7139305" cy="1458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上图为交通参与者的类型比例情况，从图中可以看出小型车辆即机动车占比较大，卡车最少，能够清楚的反映出通过路段的交通参与者成分。</a:t>
            </a:r>
            <a:endParaRPr lang="zh-C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7111" y="1273862"/>
            <a:ext cx="10437779" cy="1081088"/>
          </a:xfrm>
        </p:spPr>
        <p:txBody>
          <a:bodyPr wrap="square">
            <a:noAutofit/>
          </a:bodyPr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1204573" y="4019183"/>
            <a:ext cx="1877083" cy="6749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3200" b="1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01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1204573" y="4818095"/>
            <a:ext cx="1877086" cy="13001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背景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调研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>
            <a:off x="3460744" y="4276458"/>
            <a:ext cx="0" cy="130016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6096000" y="4276458"/>
            <a:ext cx="0" cy="130016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>
            <a:off x="8731256" y="4276458"/>
            <a:ext cx="0" cy="130016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序号"/>
          <p:cNvSpPr txBox="1"/>
          <p:nvPr>
            <p:custDataLst>
              <p:tags r:id="rId7"/>
            </p:custDataLst>
          </p:nvPr>
        </p:nvSpPr>
        <p:spPr>
          <a:xfrm>
            <a:off x="3839829" y="4019183"/>
            <a:ext cx="1877083" cy="6749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3200" b="1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02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0" name="项标题"/>
          <p:cNvSpPr txBox="1"/>
          <p:nvPr>
            <p:custDataLst>
              <p:tags r:id="rId8"/>
            </p:custDataLst>
          </p:nvPr>
        </p:nvSpPr>
        <p:spPr>
          <a:xfrm>
            <a:off x="3839829" y="4818095"/>
            <a:ext cx="1877086" cy="13001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数据理解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及处理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9"/>
            </p:custDataLst>
          </p:nvPr>
        </p:nvSpPr>
        <p:spPr>
          <a:xfrm>
            <a:off x="6475085" y="4019183"/>
            <a:ext cx="1877083" cy="6749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3200" b="1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03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10"/>
            </p:custDataLst>
          </p:nvPr>
        </p:nvSpPr>
        <p:spPr>
          <a:xfrm>
            <a:off x="6475085" y="4818095"/>
            <a:ext cx="1877086" cy="13001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数据统计结果及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分析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序号"/>
          <p:cNvSpPr txBox="1"/>
          <p:nvPr>
            <p:custDataLst>
              <p:tags r:id="rId11"/>
            </p:custDataLst>
          </p:nvPr>
        </p:nvSpPr>
        <p:spPr>
          <a:xfrm>
            <a:off x="9110341" y="4019183"/>
            <a:ext cx="1877083" cy="6749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3200" b="1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04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12"/>
            </p:custDataLst>
          </p:nvPr>
        </p:nvSpPr>
        <p:spPr>
          <a:xfrm>
            <a:off x="9110341" y="4818095"/>
            <a:ext cx="1877086" cy="13001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可视化及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分析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0" y="533400"/>
            <a:ext cx="6722110" cy="3623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574925" y="4537075"/>
            <a:ext cx="7388860" cy="1090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上图为不同区间内的速度个数与平均值情况，从图中可以看出各区间内交通参与者的速度情况，大部分通过路段的参与者处在5-15这个时段。</a:t>
            </a:r>
            <a:endParaRPr lang="zh-C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665798"/>
            <a:ext cx="5391150" cy="3267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5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666115"/>
            <a:ext cx="3848100" cy="3220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798445" y="4765040"/>
            <a:ext cx="65951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上面两种图像均为热力图，是两种车辆热力图的不同画法，从图中我们能够清晰的看出车辆密度大即较为拥堵的地区，这也是交通压力较大的路口。</a:t>
            </a:r>
            <a:endParaRPr lang="zh-C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6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7945" y="724535"/>
            <a:ext cx="6976110" cy="362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858135" y="5080000"/>
            <a:ext cx="6476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最后是位置分布图，通过该图我们能够看出静止车辆、行人与运动车辆、行人的位置分布。</a:t>
            </a:r>
            <a:endParaRPr lang="zh-C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40323" y="397994"/>
            <a:ext cx="10800000" cy="792000"/>
          </a:xfrm>
        </p:spPr>
        <p:txBody>
          <a:bodyPr/>
          <a:lstStyle/>
          <a:p>
            <a:r>
              <a:rPr lang="zh-CN" altLang="en-US"/>
              <a:t>数据变化规律</a:t>
            </a:r>
            <a:endParaRPr lang="zh-CN" altLang="en-US"/>
          </a:p>
        </p:txBody>
      </p:sp>
      <p:sp>
        <p:nvSpPr>
          <p:cNvPr id="3" name="任意多边形: 形状 9"/>
          <p:cNvSpPr/>
          <p:nvPr>
            <p:custDataLst>
              <p:tags r:id="rId2"/>
            </p:custDataLst>
          </p:nvPr>
        </p:nvSpPr>
        <p:spPr>
          <a:xfrm>
            <a:off x="4982866" y="2268308"/>
            <a:ext cx="2226394" cy="2226394"/>
          </a:xfrm>
          <a:custGeom>
            <a:avLst/>
            <a:gdLst/>
            <a:ahLst/>
            <a:cxnLst/>
            <a:rect l="0" t="0" r="0" b="0"/>
            <a:pathLst>
              <a:path w="3619501" h="3619501">
                <a:moveTo>
                  <a:pt x="1809750" y="3619500"/>
                </a:moveTo>
                <a:lnTo>
                  <a:pt x="3619500" y="1809750"/>
                </a:lnTo>
                <a:lnTo>
                  <a:pt x="1809750" y="0"/>
                </a:lnTo>
                <a:lnTo>
                  <a:pt x="0" y="1809750"/>
                </a:lnTo>
                <a:close/>
              </a:path>
            </a:pathLst>
          </a:custGeom>
          <a:noFill/>
          <a:ln w="101600">
            <a:solidFill>
              <a:schemeClr val="accent1"/>
            </a:solidFill>
          </a:ln>
          <a:effectLst>
            <a:outerShdw blurRad="50800" dist="1270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10"/>
          <p:cNvSpPr/>
          <p:nvPr>
            <p:custDataLst>
              <p:tags r:id="rId3"/>
            </p:custDataLst>
          </p:nvPr>
        </p:nvSpPr>
        <p:spPr>
          <a:xfrm>
            <a:off x="1093180" y="2268308"/>
            <a:ext cx="2226394" cy="2226394"/>
          </a:xfrm>
          <a:custGeom>
            <a:avLst/>
            <a:gdLst/>
            <a:ahLst/>
            <a:cxnLst/>
            <a:rect l="0" t="0" r="0" b="0"/>
            <a:pathLst>
              <a:path w="3619501" h="3619501">
                <a:moveTo>
                  <a:pt x="1809750" y="3619500"/>
                </a:moveTo>
                <a:lnTo>
                  <a:pt x="3619500" y="1809750"/>
                </a:lnTo>
                <a:lnTo>
                  <a:pt x="1809750" y="0"/>
                </a:lnTo>
                <a:lnTo>
                  <a:pt x="0" y="1809750"/>
                </a:lnTo>
                <a:close/>
              </a:path>
            </a:pathLst>
          </a:custGeom>
          <a:noFill/>
          <a:ln w="101600">
            <a:solidFill>
              <a:schemeClr val="accent1"/>
            </a:solidFill>
          </a:ln>
          <a:effectLst>
            <a:outerShdw blurRad="50800" dist="1270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12"/>
          <p:cNvSpPr/>
          <p:nvPr>
            <p:custDataLst>
              <p:tags r:id="rId4"/>
            </p:custDataLst>
          </p:nvPr>
        </p:nvSpPr>
        <p:spPr>
          <a:xfrm>
            <a:off x="8876998" y="2268308"/>
            <a:ext cx="2226394" cy="2226394"/>
          </a:xfrm>
          <a:custGeom>
            <a:avLst/>
            <a:gdLst/>
            <a:ahLst/>
            <a:cxnLst/>
            <a:rect l="0" t="0" r="0" b="0"/>
            <a:pathLst>
              <a:path w="3619501" h="3619501">
                <a:moveTo>
                  <a:pt x="1809750" y="3619500"/>
                </a:moveTo>
                <a:lnTo>
                  <a:pt x="3619500" y="1809750"/>
                </a:lnTo>
                <a:lnTo>
                  <a:pt x="1809750" y="0"/>
                </a:lnTo>
                <a:lnTo>
                  <a:pt x="0" y="1809750"/>
                </a:lnTo>
                <a:close/>
              </a:path>
            </a:pathLst>
          </a:custGeom>
          <a:noFill/>
          <a:ln w="101600">
            <a:solidFill>
              <a:schemeClr val="accent1"/>
            </a:solidFill>
          </a:ln>
          <a:effectLst>
            <a:outerShdw blurRad="50800" dist="1270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5325159" y="4631967"/>
            <a:ext cx="1533013" cy="46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/>
            <a:r>
              <a:rPr lang="en-US" altLang="zh-CN" sz="2400" b="1" kern="0" dirty="0">
                <a:solidFill>
                  <a:schemeClr val="accent1"/>
                </a:solidFill>
                <a:cs typeface="+mn-lt"/>
              </a:rPr>
              <a:t>NO. 02</a:t>
            </a:r>
            <a:endParaRPr lang="en-US" altLang="zh-CN" sz="2400" b="1" kern="0" dirty="0">
              <a:solidFill>
                <a:schemeClr val="accent1"/>
              </a:solidFill>
              <a:cs typeface="+mn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808862" y="5108891"/>
            <a:ext cx="2575044" cy="7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ea typeface="+mn-ea"/>
                <a:sym typeface="+mn-ea"/>
              </a:rPr>
              <a:t>小轿车和非机动车在早高峰时段占比不断增加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ea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435473" y="4631967"/>
            <a:ext cx="1533013" cy="46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/>
            <a:r>
              <a:rPr lang="en-US" altLang="zh-CN" sz="2400" b="1" kern="0" dirty="0">
                <a:solidFill>
                  <a:schemeClr val="accent1"/>
                </a:solidFill>
                <a:cs typeface="+mn-lt"/>
              </a:rPr>
              <a:t>NO.01</a:t>
            </a:r>
            <a:endParaRPr lang="en-US" altLang="zh-CN" sz="2400" b="1" kern="0" dirty="0">
              <a:solidFill>
                <a:schemeClr val="accent1"/>
              </a:solidFill>
              <a:cs typeface="+mn-lt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919176" y="5108891"/>
            <a:ext cx="2575044" cy="7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ea typeface="+mn-ea"/>
                <a:sym typeface="+mn-ea"/>
              </a:rPr>
              <a:t>交通情况的变化是随着时间变化而推移的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ea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9219290" y="4631967"/>
            <a:ext cx="1533013" cy="46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/>
            <a:r>
              <a:rPr lang="en-US" altLang="zh-CN" sz="2400" b="1" kern="0" dirty="0">
                <a:solidFill>
                  <a:schemeClr val="accent1"/>
                </a:solidFill>
                <a:cs typeface="+mn-lt"/>
              </a:rPr>
              <a:t>NO. 03</a:t>
            </a:r>
            <a:endParaRPr lang="en-US" altLang="zh-CN" sz="2400" b="1" kern="0" dirty="0">
              <a:solidFill>
                <a:schemeClr val="accent1"/>
              </a:solidFill>
              <a:cs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8702994" y="5108891"/>
            <a:ext cx="2575044" cy="7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ea typeface="+mn-ea"/>
                <a:sym typeface="+mn-ea"/>
              </a:rPr>
              <a:t>随着时间的推移，在早高峰时拥堵状况最为明显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ea typeface="+mn-ea"/>
              <a:sym typeface="+mn-ea"/>
            </a:endParaRPr>
          </a:p>
        </p:txBody>
      </p:sp>
      <p:pic>
        <p:nvPicPr>
          <p:cNvPr id="15" name="图片 14" descr="/data/temp/5f494037-2102-11ef-bd69-2a73fd12487d.jpg@base@tag=imgScale&amp;m=1&amp;w=796&amp;h=796&amp;q=955f494037-2102-11ef-bd69-2a73fd12487d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2647" r="20687"/>
          <a:stretch>
            <a:fillRect/>
          </a:stretch>
        </p:blipFill>
        <p:spPr>
          <a:xfrm>
            <a:off x="4661531" y="1436392"/>
            <a:ext cx="2869428" cy="2869428"/>
          </a:xfrm>
          <a:custGeom>
            <a:avLst/>
            <a:gdLst>
              <a:gd name="connsiteX0" fmla="*/ 1434600 w 2869199"/>
              <a:gd name="connsiteY0" fmla="*/ 0 h 2869199"/>
              <a:gd name="connsiteX1" fmla="*/ 2869199 w 2869199"/>
              <a:gd name="connsiteY1" fmla="*/ 1434600 h 2869199"/>
              <a:gd name="connsiteX2" fmla="*/ 1434600 w 2869199"/>
              <a:gd name="connsiteY2" fmla="*/ 2869199 h 2869199"/>
              <a:gd name="connsiteX3" fmla="*/ 0 w 2869199"/>
              <a:gd name="connsiteY3" fmla="*/ 1434600 h 286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9199" h="2869199">
                <a:moveTo>
                  <a:pt x="1434600" y="0"/>
                </a:moveTo>
                <a:lnTo>
                  <a:pt x="2869199" y="1434600"/>
                </a:lnTo>
                <a:lnTo>
                  <a:pt x="1434600" y="2869199"/>
                </a:lnTo>
                <a:lnTo>
                  <a:pt x="0" y="1434600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16" name="图片 15" descr="/data/temp/5f494402-2102-11ef-bd69-2a73fd12487d.jpg@base@tag=imgScale&amp;m=1&amp;w=796&amp;h=796&amp;q=955f494402-2102-11ef-bd69-2a73fd12487d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6667" r="16667"/>
          <a:stretch>
            <a:fillRect/>
          </a:stretch>
        </p:blipFill>
        <p:spPr>
          <a:xfrm>
            <a:off x="8555662" y="1436392"/>
            <a:ext cx="2869428" cy="2869428"/>
          </a:xfrm>
          <a:custGeom>
            <a:avLst/>
            <a:gdLst>
              <a:gd name="connsiteX0" fmla="*/ 1434600 w 2869199"/>
              <a:gd name="connsiteY0" fmla="*/ 0 h 2869199"/>
              <a:gd name="connsiteX1" fmla="*/ 2869199 w 2869199"/>
              <a:gd name="connsiteY1" fmla="*/ 1434600 h 2869199"/>
              <a:gd name="connsiteX2" fmla="*/ 1434600 w 2869199"/>
              <a:gd name="connsiteY2" fmla="*/ 2869199 h 2869199"/>
              <a:gd name="connsiteX3" fmla="*/ 0 w 2869199"/>
              <a:gd name="connsiteY3" fmla="*/ 1434600 h 286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9199" h="2869199">
                <a:moveTo>
                  <a:pt x="1434600" y="0"/>
                </a:moveTo>
                <a:lnTo>
                  <a:pt x="2869199" y="1434600"/>
                </a:lnTo>
                <a:lnTo>
                  <a:pt x="1434600" y="2869199"/>
                </a:lnTo>
                <a:lnTo>
                  <a:pt x="0" y="1434600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17" name="图片 16" descr="/data/temp/5f494000-2102-11ef-bd69-2a73fd12487d.jpg@base@tag=imgScale&amp;m=1&amp;w=796&amp;h=796&amp;q=955f494000-2102-11ef-bd69-2a73fd12487d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6667" r="16667"/>
          <a:stretch>
            <a:fillRect/>
          </a:stretch>
        </p:blipFill>
        <p:spPr>
          <a:xfrm>
            <a:off x="771845" y="1436392"/>
            <a:ext cx="2869428" cy="2869428"/>
          </a:xfrm>
          <a:custGeom>
            <a:avLst/>
            <a:gdLst>
              <a:gd name="connsiteX0" fmla="*/ 1434600 w 2869199"/>
              <a:gd name="connsiteY0" fmla="*/ 0 h 2869199"/>
              <a:gd name="connsiteX1" fmla="*/ 2869199 w 2869199"/>
              <a:gd name="connsiteY1" fmla="*/ 1434600 h 2869199"/>
              <a:gd name="connsiteX2" fmla="*/ 1434600 w 2869199"/>
              <a:gd name="connsiteY2" fmla="*/ 2869199 h 2869199"/>
              <a:gd name="connsiteX3" fmla="*/ 0 w 2869199"/>
              <a:gd name="connsiteY3" fmla="*/ 1434600 h 286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9199" h="2869199">
                <a:moveTo>
                  <a:pt x="1434600" y="0"/>
                </a:moveTo>
                <a:lnTo>
                  <a:pt x="2869199" y="1434600"/>
                </a:lnTo>
                <a:lnTo>
                  <a:pt x="1434600" y="2869199"/>
                </a:lnTo>
                <a:lnTo>
                  <a:pt x="0" y="1434600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数据分析结果</a:t>
            </a:r>
            <a:endParaRPr lang="zh-CN" altLang="en-US"/>
          </a:p>
        </p:txBody>
      </p:sp>
      <p:sp>
        <p:nvSpPr>
          <p:cNvPr id="3" name="Freeform 5"/>
          <p:cNvSpPr/>
          <p:nvPr>
            <p:custDataLst>
              <p:tags r:id="rId2"/>
            </p:custDataLst>
          </p:nvPr>
        </p:nvSpPr>
        <p:spPr bwMode="auto">
          <a:xfrm>
            <a:off x="5360035" y="5002213"/>
            <a:ext cx="1285875" cy="1235075"/>
          </a:xfrm>
          <a:custGeom>
            <a:avLst/>
            <a:gdLst>
              <a:gd name="T0" fmla="*/ 625 w 810"/>
              <a:gd name="T1" fmla="*/ 0 h 778"/>
              <a:gd name="T2" fmla="*/ 810 w 810"/>
              <a:gd name="T3" fmla="*/ 626 h 778"/>
              <a:gd name="T4" fmla="*/ 186 w 810"/>
              <a:gd name="T5" fmla="*/ 778 h 778"/>
              <a:gd name="T6" fmla="*/ 0 w 810"/>
              <a:gd name="T7" fmla="*/ 150 h 778"/>
              <a:gd name="T8" fmla="*/ 625 w 810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0" h="778">
                <a:moveTo>
                  <a:pt x="625" y="0"/>
                </a:moveTo>
                <a:lnTo>
                  <a:pt x="810" y="626"/>
                </a:lnTo>
                <a:lnTo>
                  <a:pt x="186" y="778"/>
                </a:lnTo>
                <a:lnTo>
                  <a:pt x="0" y="150"/>
                </a:lnTo>
                <a:lnTo>
                  <a:pt x="62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0220000" scaled="0"/>
          </a:gradFill>
          <a:ln>
            <a:noFill/>
          </a:ln>
        </p:spPr>
        <p:txBody>
          <a:bodyPr vert="horz" wrap="square" lIns="91439" tIns="45719" rIns="91439" bIns="45719" numCol="1" anchor="t" anchorCtr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 sz="1350">
              <a:sym typeface="+mn-ea"/>
            </a:endParaRPr>
          </a:p>
        </p:txBody>
      </p:sp>
      <p:sp>
        <p:nvSpPr>
          <p:cNvPr id="7" name="Freeform 6"/>
          <p:cNvSpPr/>
          <p:nvPr>
            <p:custDataLst>
              <p:tags r:id="rId3"/>
            </p:custDataLst>
          </p:nvPr>
        </p:nvSpPr>
        <p:spPr bwMode="auto">
          <a:xfrm>
            <a:off x="6349365" y="4731068"/>
            <a:ext cx="516255" cy="1264920"/>
          </a:xfrm>
          <a:custGeom>
            <a:avLst/>
            <a:gdLst>
              <a:gd name="T0" fmla="*/ 0 w 325"/>
              <a:gd name="T1" fmla="*/ 171 h 797"/>
              <a:gd name="T2" fmla="*/ 140 w 325"/>
              <a:gd name="T3" fmla="*/ 0 h 797"/>
              <a:gd name="T4" fmla="*/ 325 w 325"/>
              <a:gd name="T5" fmla="*/ 626 h 797"/>
              <a:gd name="T6" fmla="*/ 185 w 325"/>
              <a:gd name="T7" fmla="*/ 797 h 797"/>
              <a:gd name="T8" fmla="*/ 0 w 325"/>
              <a:gd name="T9" fmla="*/ 17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797">
                <a:moveTo>
                  <a:pt x="0" y="171"/>
                </a:moveTo>
                <a:lnTo>
                  <a:pt x="140" y="0"/>
                </a:lnTo>
                <a:lnTo>
                  <a:pt x="325" y="626"/>
                </a:lnTo>
                <a:lnTo>
                  <a:pt x="185" y="797"/>
                </a:lnTo>
                <a:lnTo>
                  <a:pt x="0" y="1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</a:gsLst>
            <a:lin ang="312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" name="Freeform 7"/>
          <p:cNvSpPr/>
          <p:nvPr>
            <p:custDataLst>
              <p:tags r:id="rId4"/>
            </p:custDataLst>
          </p:nvPr>
        </p:nvSpPr>
        <p:spPr bwMode="auto">
          <a:xfrm>
            <a:off x="5357495" y="4737418"/>
            <a:ext cx="1214755" cy="509270"/>
          </a:xfrm>
          <a:custGeom>
            <a:avLst/>
            <a:gdLst>
              <a:gd name="T0" fmla="*/ 0 w 765"/>
              <a:gd name="T1" fmla="*/ 321 h 321"/>
              <a:gd name="T2" fmla="*/ 139 w 765"/>
              <a:gd name="T3" fmla="*/ 151 h 321"/>
              <a:gd name="T4" fmla="*/ 765 w 765"/>
              <a:gd name="T5" fmla="*/ 0 h 321"/>
              <a:gd name="T6" fmla="*/ 625 w 765"/>
              <a:gd name="T7" fmla="*/ 171 h 321"/>
              <a:gd name="T8" fmla="*/ 0 w 765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5" h="321">
                <a:moveTo>
                  <a:pt x="0" y="321"/>
                </a:moveTo>
                <a:lnTo>
                  <a:pt x="139" y="151"/>
                </a:lnTo>
                <a:lnTo>
                  <a:pt x="765" y="0"/>
                </a:lnTo>
                <a:lnTo>
                  <a:pt x="625" y="171"/>
                </a:lnTo>
                <a:lnTo>
                  <a:pt x="0" y="321"/>
                </a:lnTo>
                <a:close/>
              </a:path>
            </a:pathLst>
          </a:custGeom>
          <a:gradFill>
            <a:gsLst>
              <a:gs pos="39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</p:spPr>
        <p:txBody>
          <a:bodyPr vert="horz" wrap="square" lIns="91439" tIns="45719" rIns="91439" bIns="45719" numCol="1" anchor="t" anchorCtr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 sz="1350">
              <a:sym typeface="+mn-ea"/>
            </a:endParaRPr>
          </a:p>
        </p:txBody>
      </p:sp>
      <p:sp>
        <p:nvSpPr>
          <p:cNvPr id="9" name="Freeform 8"/>
          <p:cNvSpPr/>
          <p:nvPr>
            <p:custDataLst>
              <p:tags r:id="rId5"/>
            </p:custDataLst>
          </p:nvPr>
        </p:nvSpPr>
        <p:spPr bwMode="auto">
          <a:xfrm>
            <a:off x="4880610" y="2930842"/>
            <a:ext cx="1149350" cy="1222375"/>
          </a:xfrm>
          <a:custGeom>
            <a:avLst/>
            <a:gdLst>
              <a:gd name="T0" fmla="*/ 724 w 724"/>
              <a:gd name="T1" fmla="*/ 123 h 770"/>
              <a:gd name="T2" fmla="*/ 631 w 724"/>
              <a:gd name="T3" fmla="*/ 770 h 770"/>
              <a:gd name="T4" fmla="*/ 0 w 724"/>
              <a:gd name="T5" fmla="*/ 647 h 770"/>
              <a:gd name="T6" fmla="*/ 94 w 724"/>
              <a:gd name="T7" fmla="*/ 0 h 770"/>
              <a:gd name="T8" fmla="*/ 724 w 724"/>
              <a:gd name="T9" fmla="*/ 123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4" h="770">
                <a:moveTo>
                  <a:pt x="724" y="123"/>
                </a:moveTo>
                <a:lnTo>
                  <a:pt x="631" y="770"/>
                </a:lnTo>
                <a:lnTo>
                  <a:pt x="0" y="647"/>
                </a:lnTo>
                <a:lnTo>
                  <a:pt x="94" y="0"/>
                </a:lnTo>
                <a:lnTo>
                  <a:pt x="724" y="12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180000" scaled="0"/>
          </a:gradFill>
          <a:ln>
            <a:noFill/>
          </a:ln>
        </p:spPr>
        <p:txBody>
          <a:bodyPr vert="horz" wrap="square" lIns="91439" tIns="45719" rIns="91439" bIns="45719" numCol="1" anchor="t" anchorCtr="0" compatLnSpc="1"/>
          <a:lstStyle/>
          <a:p>
            <a:endParaRPr lang="en-US" sz="1350"/>
          </a:p>
        </p:txBody>
      </p:sp>
      <p:sp>
        <p:nvSpPr>
          <p:cNvPr id="10" name="Freeform 9"/>
          <p:cNvSpPr/>
          <p:nvPr>
            <p:custDataLst>
              <p:tags r:id="rId6"/>
            </p:custDataLst>
          </p:nvPr>
        </p:nvSpPr>
        <p:spPr bwMode="auto">
          <a:xfrm>
            <a:off x="5879465" y="2972117"/>
            <a:ext cx="462280" cy="1181100"/>
          </a:xfrm>
          <a:custGeom>
            <a:avLst/>
            <a:gdLst>
              <a:gd name="T0" fmla="*/ 93 w 291"/>
              <a:gd name="T1" fmla="*/ 97 h 744"/>
              <a:gd name="T2" fmla="*/ 291 w 291"/>
              <a:gd name="T3" fmla="*/ 0 h 744"/>
              <a:gd name="T4" fmla="*/ 198 w 291"/>
              <a:gd name="T5" fmla="*/ 647 h 744"/>
              <a:gd name="T6" fmla="*/ 0 w 291"/>
              <a:gd name="T7" fmla="*/ 744 h 744"/>
              <a:gd name="T8" fmla="*/ 93 w 291"/>
              <a:gd name="T9" fmla="*/ 97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" h="744">
                <a:moveTo>
                  <a:pt x="93" y="97"/>
                </a:moveTo>
                <a:lnTo>
                  <a:pt x="291" y="0"/>
                </a:lnTo>
                <a:lnTo>
                  <a:pt x="198" y="647"/>
                </a:lnTo>
                <a:lnTo>
                  <a:pt x="0" y="744"/>
                </a:lnTo>
                <a:lnTo>
                  <a:pt x="93" y="9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54000">
                <a:schemeClr val="accent1">
                  <a:lumMod val="50000"/>
                  <a:lumOff val="50000"/>
                </a:schemeClr>
              </a:gs>
            </a:gsLst>
            <a:lin ang="1326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1" name="Freeform 10"/>
          <p:cNvSpPr/>
          <p:nvPr>
            <p:custDataLst>
              <p:tags r:id="rId7"/>
            </p:custDataLst>
          </p:nvPr>
        </p:nvSpPr>
        <p:spPr bwMode="auto">
          <a:xfrm>
            <a:off x="5027295" y="2779712"/>
            <a:ext cx="1314450" cy="349250"/>
          </a:xfrm>
          <a:custGeom>
            <a:avLst/>
            <a:gdLst>
              <a:gd name="T0" fmla="*/ 0 w 828"/>
              <a:gd name="T1" fmla="*/ 97 h 220"/>
              <a:gd name="T2" fmla="*/ 198 w 828"/>
              <a:gd name="T3" fmla="*/ 0 h 220"/>
              <a:gd name="T4" fmla="*/ 828 w 828"/>
              <a:gd name="T5" fmla="*/ 123 h 220"/>
              <a:gd name="T6" fmla="*/ 630 w 828"/>
              <a:gd name="T7" fmla="*/ 220 h 220"/>
              <a:gd name="T8" fmla="*/ 0 w 828"/>
              <a:gd name="T9" fmla="*/ 9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8" h="220">
                <a:moveTo>
                  <a:pt x="0" y="97"/>
                </a:moveTo>
                <a:lnTo>
                  <a:pt x="198" y="0"/>
                </a:lnTo>
                <a:lnTo>
                  <a:pt x="828" y="123"/>
                </a:lnTo>
                <a:lnTo>
                  <a:pt x="630" y="220"/>
                </a:lnTo>
                <a:lnTo>
                  <a:pt x="0" y="97"/>
                </a:lnTo>
                <a:close/>
              </a:path>
            </a:pathLst>
          </a:custGeom>
          <a:gradFill>
            <a:gsLst>
              <a:gs pos="39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</p:spPr>
        <p:txBody>
          <a:bodyPr vert="horz" wrap="square" lIns="91439" tIns="45719" rIns="91439" bIns="45719" numCol="1" anchor="t" anchorCtr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 sz="1350">
              <a:sym typeface="+mn-ea"/>
            </a:endParaRPr>
          </a:p>
        </p:txBody>
      </p:sp>
      <p:sp>
        <p:nvSpPr>
          <p:cNvPr id="13" name="Freeform 11"/>
          <p:cNvSpPr/>
          <p:nvPr>
            <p:custDataLst>
              <p:tags r:id="rId8"/>
            </p:custDataLst>
          </p:nvPr>
        </p:nvSpPr>
        <p:spPr bwMode="auto">
          <a:xfrm>
            <a:off x="5944870" y="1700847"/>
            <a:ext cx="1182370" cy="1163320"/>
          </a:xfrm>
          <a:custGeom>
            <a:avLst/>
            <a:gdLst>
              <a:gd name="T0" fmla="*/ 601 w 745"/>
              <a:gd name="T1" fmla="*/ 0 h 733"/>
              <a:gd name="T2" fmla="*/ 745 w 745"/>
              <a:gd name="T3" fmla="*/ 641 h 733"/>
              <a:gd name="T4" fmla="*/ 142 w 745"/>
              <a:gd name="T5" fmla="*/ 733 h 733"/>
              <a:gd name="T6" fmla="*/ 0 w 745"/>
              <a:gd name="T7" fmla="*/ 91 h 733"/>
              <a:gd name="T8" fmla="*/ 601 w 745"/>
              <a:gd name="T9" fmla="*/ 0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5" h="733">
                <a:moveTo>
                  <a:pt x="601" y="0"/>
                </a:moveTo>
                <a:lnTo>
                  <a:pt x="745" y="641"/>
                </a:lnTo>
                <a:lnTo>
                  <a:pt x="142" y="733"/>
                </a:lnTo>
                <a:lnTo>
                  <a:pt x="0" y="91"/>
                </a:lnTo>
                <a:lnTo>
                  <a:pt x="6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5" name="Freeform 12"/>
          <p:cNvSpPr/>
          <p:nvPr>
            <p:custDataLst>
              <p:tags r:id="rId9"/>
            </p:custDataLst>
          </p:nvPr>
        </p:nvSpPr>
        <p:spPr bwMode="auto">
          <a:xfrm>
            <a:off x="5763895" y="2718117"/>
            <a:ext cx="1363345" cy="393700"/>
          </a:xfrm>
          <a:custGeom>
            <a:avLst/>
            <a:gdLst>
              <a:gd name="T0" fmla="*/ 859 w 859"/>
              <a:gd name="T1" fmla="*/ 0 h 248"/>
              <a:gd name="T2" fmla="*/ 603 w 859"/>
              <a:gd name="T3" fmla="*/ 156 h 248"/>
              <a:gd name="T4" fmla="*/ 0 w 859"/>
              <a:gd name="T5" fmla="*/ 248 h 248"/>
              <a:gd name="T6" fmla="*/ 256 w 859"/>
              <a:gd name="T7" fmla="*/ 92 h 248"/>
              <a:gd name="T8" fmla="*/ 859 w 859"/>
              <a:gd name="T9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248">
                <a:moveTo>
                  <a:pt x="859" y="0"/>
                </a:moveTo>
                <a:lnTo>
                  <a:pt x="603" y="156"/>
                </a:lnTo>
                <a:lnTo>
                  <a:pt x="0" y="248"/>
                </a:lnTo>
                <a:lnTo>
                  <a:pt x="256" y="92"/>
                </a:lnTo>
                <a:lnTo>
                  <a:pt x="85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6" name="Freeform 13"/>
          <p:cNvSpPr/>
          <p:nvPr>
            <p:custDataLst>
              <p:tags r:id="rId10"/>
            </p:custDataLst>
          </p:nvPr>
        </p:nvSpPr>
        <p:spPr bwMode="auto">
          <a:xfrm>
            <a:off x="5538470" y="1844992"/>
            <a:ext cx="631825" cy="1266825"/>
          </a:xfrm>
          <a:custGeom>
            <a:avLst/>
            <a:gdLst>
              <a:gd name="T0" fmla="*/ 398 w 398"/>
              <a:gd name="T1" fmla="*/ 642 h 798"/>
              <a:gd name="T2" fmla="*/ 142 w 398"/>
              <a:gd name="T3" fmla="*/ 798 h 798"/>
              <a:gd name="T4" fmla="*/ 0 w 398"/>
              <a:gd name="T5" fmla="*/ 157 h 798"/>
              <a:gd name="T6" fmla="*/ 256 w 398"/>
              <a:gd name="T7" fmla="*/ 0 h 798"/>
              <a:gd name="T8" fmla="*/ 398 w 398"/>
              <a:gd name="T9" fmla="*/ 642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798">
                <a:moveTo>
                  <a:pt x="398" y="642"/>
                </a:moveTo>
                <a:lnTo>
                  <a:pt x="142" y="798"/>
                </a:lnTo>
                <a:lnTo>
                  <a:pt x="0" y="157"/>
                </a:lnTo>
                <a:lnTo>
                  <a:pt x="256" y="0"/>
                </a:lnTo>
                <a:lnTo>
                  <a:pt x="398" y="64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5000"/>
                </a:schemeClr>
              </a:gs>
              <a:gs pos="100000">
                <a:schemeClr val="accent1"/>
              </a:gs>
            </a:gsLst>
            <a:lin ang="18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7" name="Freeform 14"/>
          <p:cNvSpPr/>
          <p:nvPr>
            <p:custDataLst>
              <p:tags r:id="rId11"/>
            </p:custDataLst>
          </p:nvPr>
        </p:nvSpPr>
        <p:spPr bwMode="auto">
          <a:xfrm>
            <a:off x="6142990" y="3770312"/>
            <a:ext cx="1283970" cy="1368425"/>
          </a:xfrm>
          <a:custGeom>
            <a:avLst/>
            <a:gdLst>
              <a:gd name="connsiteX0" fmla="*/ 1397 w 2022"/>
              <a:gd name="connsiteY0" fmla="*/ 0 h 2155"/>
              <a:gd name="connsiteX1" fmla="*/ 2022 w 2022"/>
              <a:gd name="connsiteY1" fmla="*/ 1460 h 2155"/>
              <a:gd name="connsiteX2" fmla="*/ 600 w 2022"/>
              <a:gd name="connsiteY2" fmla="*/ 2155 h 2155"/>
              <a:gd name="connsiteX3" fmla="*/ 0 w 2022"/>
              <a:gd name="connsiteY3" fmla="*/ 648 h 2155"/>
              <a:gd name="connsiteX4" fmla="*/ 1397 w 2022"/>
              <a:gd name="connsiteY4" fmla="*/ 0 h 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2022" h="2155">
                <a:moveTo>
                  <a:pt x="1397" y="0"/>
                </a:moveTo>
                <a:lnTo>
                  <a:pt x="2022" y="1460"/>
                </a:lnTo>
                <a:lnTo>
                  <a:pt x="600" y="2155"/>
                </a:lnTo>
                <a:lnTo>
                  <a:pt x="0" y="648"/>
                </a:lnTo>
                <a:lnTo>
                  <a:pt x="139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8" name="Freeform 15"/>
          <p:cNvSpPr/>
          <p:nvPr>
            <p:custDataLst>
              <p:tags r:id="rId12"/>
            </p:custDataLst>
          </p:nvPr>
        </p:nvSpPr>
        <p:spPr bwMode="auto">
          <a:xfrm>
            <a:off x="5690870" y="4119563"/>
            <a:ext cx="833755" cy="1019175"/>
          </a:xfrm>
          <a:custGeom>
            <a:avLst/>
            <a:gdLst>
              <a:gd name="T0" fmla="*/ 525 w 525"/>
              <a:gd name="T1" fmla="*/ 642 h 642"/>
              <a:gd name="T2" fmla="*/ 240 w 525"/>
              <a:gd name="T3" fmla="*/ 603 h 642"/>
              <a:gd name="T4" fmla="*/ 0 w 525"/>
              <a:gd name="T5" fmla="*/ 0 h 642"/>
              <a:gd name="T6" fmla="*/ 285 w 525"/>
              <a:gd name="T7" fmla="*/ 39 h 642"/>
              <a:gd name="T8" fmla="*/ 525 w 525"/>
              <a:gd name="T9" fmla="*/ 642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5" h="642">
                <a:moveTo>
                  <a:pt x="525" y="642"/>
                </a:moveTo>
                <a:lnTo>
                  <a:pt x="240" y="603"/>
                </a:lnTo>
                <a:lnTo>
                  <a:pt x="0" y="0"/>
                </a:lnTo>
                <a:lnTo>
                  <a:pt x="285" y="39"/>
                </a:lnTo>
                <a:lnTo>
                  <a:pt x="525" y="64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16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9" name="Freeform 16"/>
          <p:cNvSpPr/>
          <p:nvPr>
            <p:custDataLst>
              <p:tags r:id="rId13"/>
            </p:custDataLst>
          </p:nvPr>
        </p:nvSpPr>
        <p:spPr bwMode="auto">
          <a:xfrm>
            <a:off x="5690870" y="3696652"/>
            <a:ext cx="1336675" cy="487680"/>
          </a:xfrm>
          <a:custGeom>
            <a:avLst/>
            <a:gdLst>
              <a:gd name="connsiteX0" fmla="*/ 713 w 2105"/>
              <a:gd name="connsiteY0" fmla="*/ 768 h 768"/>
              <a:gd name="connsiteX1" fmla="*/ 0 w 2105"/>
              <a:gd name="connsiteY1" fmla="*/ 671 h 768"/>
              <a:gd name="connsiteX2" fmla="*/ 1431 w 2105"/>
              <a:gd name="connsiteY2" fmla="*/ 0 h 768"/>
              <a:gd name="connsiteX3" fmla="*/ 2105 w 2105"/>
              <a:gd name="connsiteY3" fmla="*/ 119 h 768"/>
              <a:gd name="connsiteX4" fmla="*/ 713 w 2105"/>
              <a:gd name="connsiteY4" fmla="*/ 768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2105" h="768">
                <a:moveTo>
                  <a:pt x="713" y="768"/>
                </a:moveTo>
                <a:lnTo>
                  <a:pt x="0" y="671"/>
                </a:lnTo>
                <a:lnTo>
                  <a:pt x="1431" y="0"/>
                </a:lnTo>
                <a:lnTo>
                  <a:pt x="2105" y="119"/>
                </a:lnTo>
                <a:lnTo>
                  <a:pt x="713" y="7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cxnSp>
        <p:nvCxnSpPr>
          <p:cNvPr id="20" name="Straight Connector 28"/>
          <p:cNvCxnSpPr/>
          <p:nvPr>
            <p:custDataLst>
              <p:tags r:id="rId14"/>
            </p:custDataLst>
          </p:nvPr>
        </p:nvCxnSpPr>
        <p:spPr>
          <a:xfrm flipH="1">
            <a:off x="4175760" y="4483418"/>
            <a:ext cx="1525905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9"/>
          <p:cNvCxnSpPr/>
          <p:nvPr>
            <p:custDataLst>
              <p:tags r:id="rId15"/>
            </p:custDataLst>
          </p:nvPr>
        </p:nvCxnSpPr>
        <p:spPr>
          <a:xfrm flipH="1">
            <a:off x="4175760" y="2288222"/>
            <a:ext cx="1283335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0"/>
          <p:cNvCxnSpPr/>
          <p:nvPr>
            <p:custDataLst>
              <p:tags r:id="rId16"/>
            </p:custDataLst>
          </p:nvPr>
        </p:nvCxnSpPr>
        <p:spPr>
          <a:xfrm>
            <a:off x="6939280" y="5570538"/>
            <a:ext cx="1080135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0"/>
          <p:cNvCxnSpPr/>
          <p:nvPr>
            <p:custDataLst>
              <p:tags r:id="rId17"/>
            </p:custDataLst>
          </p:nvPr>
        </p:nvCxnSpPr>
        <p:spPr>
          <a:xfrm>
            <a:off x="6422390" y="3378517"/>
            <a:ext cx="159385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18"/>
            </p:custDataLst>
          </p:nvPr>
        </p:nvSpPr>
        <p:spPr>
          <a:xfrm>
            <a:off x="695960" y="1709737"/>
            <a:ext cx="3199130" cy="1060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0" algn="r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数据采集和可视化方法是有效的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9"/>
            </p:custDataLst>
          </p:nvPr>
        </p:nvSpPr>
        <p:spPr>
          <a:xfrm>
            <a:off x="695960" y="3904932"/>
            <a:ext cx="3199130" cy="1060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0" algn="r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能够清楚地识别出交通高峰时段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20"/>
            </p:custDataLst>
          </p:nvPr>
        </p:nvSpPr>
        <p:spPr>
          <a:xfrm>
            <a:off x="8296910" y="2806382"/>
            <a:ext cx="3199130" cy="1060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能够准确地捕捉交通状况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21"/>
            </p:custDataLst>
          </p:nvPr>
        </p:nvSpPr>
        <p:spPr>
          <a:xfrm>
            <a:off x="8296910" y="5001578"/>
            <a:ext cx="3199130" cy="1060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有助于更好地了解交通流量的变化规律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32" name="任意多边形: 形状 26"/>
          <p:cNvSpPr/>
          <p:nvPr>
            <p:custDataLst>
              <p:tags r:id="rId22"/>
            </p:custDataLst>
          </p:nvPr>
        </p:nvSpPr>
        <p:spPr>
          <a:xfrm rot="20940000">
            <a:off x="6330950" y="2085657"/>
            <a:ext cx="445193" cy="444357"/>
          </a:xfrm>
          <a:custGeom>
            <a:avLst/>
            <a:gdLst>
              <a:gd name="connsiteX0" fmla="*/ 31048 w 419801"/>
              <a:gd name="connsiteY0" fmla="*/ 121 h 416634"/>
              <a:gd name="connsiteX1" fmla="*/ 162916 w 419801"/>
              <a:gd name="connsiteY1" fmla="*/ 121 h 416634"/>
              <a:gd name="connsiteX2" fmla="*/ 193857 w 419801"/>
              <a:gd name="connsiteY2" fmla="*/ 30828 h 416634"/>
              <a:gd name="connsiteX3" fmla="*/ 193857 w 419801"/>
              <a:gd name="connsiteY3" fmla="*/ 161703 h 416634"/>
              <a:gd name="connsiteX4" fmla="*/ 162916 w 419801"/>
              <a:gd name="connsiteY4" fmla="*/ 192410 h 416634"/>
              <a:gd name="connsiteX5" fmla="*/ 31048 w 419801"/>
              <a:gd name="connsiteY5" fmla="*/ 192410 h 416634"/>
              <a:gd name="connsiteX6" fmla="*/ 108 w 419801"/>
              <a:gd name="connsiteY6" fmla="*/ 161703 h 416634"/>
              <a:gd name="connsiteX7" fmla="*/ 108 w 419801"/>
              <a:gd name="connsiteY7" fmla="*/ 30828 h 416634"/>
              <a:gd name="connsiteX8" fmla="*/ 31048 w 419801"/>
              <a:gd name="connsiteY8" fmla="*/ 121 h 416634"/>
              <a:gd name="connsiteX9" fmla="*/ 31048 w 419801"/>
              <a:gd name="connsiteY9" fmla="*/ 224468 h 416634"/>
              <a:gd name="connsiteX10" fmla="*/ 162916 w 419801"/>
              <a:gd name="connsiteY10" fmla="*/ 224468 h 416634"/>
              <a:gd name="connsiteX11" fmla="*/ 193857 w 419801"/>
              <a:gd name="connsiteY11" fmla="*/ 255174 h 416634"/>
              <a:gd name="connsiteX12" fmla="*/ 193857 w 419801"/>
              <a:gd name="connsiteY12" fmla="*/ 386049 h 416634"/>
              <a:gd name="connsiteX13" fmla="*/ 162916 w 419801"/>
              <a:gd name="connsiteY13" fmla="*/ 416756 h 416634"/>
              <a:gd name="connsiteX14" fmla="*/ 31048 w 419801"/>
              <a:gd name="connsiteY14" fmla="*/ 416756 h 416634"/>
              <a:gd name="connsiteX15" fmla="*/ 108 w 419801"/>
              <a:gd name="connsiteY15" fmla="*/ 386049 h 416634"/>
              <a:gd name="connsiteX16" fmla="*/ 108 w 419801"/>
              <a:gd name="connsiteY16" fmla="*/ 255174 h 416634"/>
              <a:gd name="connsiteX17" fmla="*/ 31048 w 419801"/>
              <a:gd name="connsiteY17" fmla="*/ 224468 h 416634"/>
              <a:gd name="connsiteX18" fmla="*/ 257100 w 419801"/>
              <a:gd name="connsiteY18" fmla="*/ 224468 h 416634"/>
              <a:gd name="connsiteX19" fmla="*/ 388968 w 419801"/>
              <a:gd name="connsiteY19" fmla="*/ 224468 h 416634"/>
              <a:gd name="connsiteX20" fmla="*/ 419909 w 419801"/>
              <a:gd name="connsiteY20" fmla="*/ 255174 h 416634"/>
              <a:gd name="connsiteX21" fmla="*/ 419909 w 419801"/>
              <a:gd name="connsiteY21" fmla="*/ 386049 h 416634"/>
              <a:gd name="connsiteX22" fmla="*/ 388968 w 419801"/>
              <a:gd name="connsiteY22" fmla="*/ 416756 h 416634"/>
              <a:gd name="connsiteX23" fmla="*/ 257100 w 419801"/>
              <a:gd name="connsiteY23" fmla="*/ 416756 h 416634"/>
              <a:gd name="connsiteX24" fmla="*/ 226160 w 419801"/>
              <a:gd name="connsiteY24" fmla="*/ 386049 h 416634"/>
              <a:gd name="connsiteX25" fmla="*/ 226160 w 419801"/>
              <a:gd name="connsiteY25" fmla="*/ 255174 h 416634"/>
              <a:gd name="connsiteX26" fmla="*/ 257100 w 419801"/>
              <a:gd name="connsiteY26" fmla="*/ 224468 h 41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01" h="700">
                <a:moveTo>
                  <a:pt x="49" y="44"/>
                </a:moveTo>
                <a:lnTo>
                  <a:pt x="256" y="44"/>
                </a:lnTo>
                <a:cubicBezTo>
                  <a:pt x="283" y="44"/>
                  <a:pt x="305" y="65"/>
                  <a:pt x="305" y="92"/>
                </a:cubicBezTo>
                <a:lnTo>
                  <a:pt x="305" y="298"/>
                </a:lnTo>
                <a:cubicBezTo>
                  <a:pt x="305" y="325"/>
                  <a:pt x="283" y="346"/>
                  <a:pt x="256" y="346"/>
                </a:cubicBezTo>
                <a:lnTo>
                  <a:pt x="49" y="346"/>
                </a:lnTo>
                <a:cubicBezTo>
                  <a:pt x="22" y="346"/>
                  <a:pt x="0" y="325"/>
                  <a:pt x="0" y="298"/>
                </a:cubicBezTo>
                <a:lnTo>
                  <a:pt x="0" y="92"/>
                </a:lnTo>
                <a:cubicBezTo>
                  <a:pt x="0" y="65"/>
                  <a:pt x="22" y="44"/>
                  <a:pt x="49" y="44"/>
                </a:cubicBezTo>
                <a:close/>
                <a:moveTo>
                  <a:pt x="49" y="397"/>
                </a:moveTo>
                <a:lnTo>
                  <a:pt x="256" y="397"/>
                </a:lnTo>
                <a:cubicBezTo>
                  <a:pt x="283" y="397"/>
                  <a:pt x="305" y="419"/>
                  <a:pt x="305" y="445"/>
                </a:cubicBezTo>
                <a:lnTo>
                  <a:pt x="305" y="651"/>
                </a:lnTo>
                <a:cubicBezTo>
                  <a:pt x="305" y="678"/>
                  <a:pt x="283" y="700"/>
                  <a:pt x="256" y="700"/>
                </a:cubicBezTo>
                <a:lnTo>
                  <a:pt x="49" y="700"/>
                </a:lnTo>
                <a:cubicBezTo>
                  <a:pt x="22" y="700"/>
                  <a:pt x="0" y="678"/>
                  <a:pt x="0" y="651"/>
                </a:cubicBezTo>
                <a:lnTo>
                  <a:pt x="0" y="445"/>
                </a:lnTo>
                <a:cubicBezTo>
                  <a:pt x="0" y="419"/>
                  <a:pt x="22" y="397"/>
                  <a:pt x="49" y="397"/>
                </a:cubicBezTo>
                <a:close/>
                <a:moveTo>
                  <a:pt x="405" y="397"/>
                </a:moveTo>
                <a:lnTo>
                  <a:pt x="612" y="397"/>
                </a:lnTo>
                <a:cubicBezTo>
                  <a:pt x="639" y="397"/>
                  <a:pt x="661" y="419"/>
                  <a:pt x="661" y="445"/>
                </a:cubicBezTo>
                <a:lnTo>
                  <a:pt x="661" y="651"/>
                </a:lnTo>
                <a:cubicBezTo>
                  <a:pt x="661" y="678"/>
                  <a:pt x="639" y="700"/>
                  <a:pt x="612" y="700"/>
                </a:cubicBezTo>
                <a:lnTo>
                  <a:pt x="405" y="700"/>
                </a:lnTo>
                <a:cubicBezTo>
                  <a:pt x="378" y="700"/>
                  <a:pt x="356" y="678"/>
                  <a:pt x="356" y="651"/>
                </a:cubicBezTo>
                <a:lnTo>
                  <a:pt x="356" y="445"/>
                </a:lnTo>
                <a:cubicBezTo>
                  <a:pt x="356" y="419"/>
                  <a:pt x="378" y="397"/>
                  <a:pt x="405" y="397"/>
                </a:cubicBezTo>
                <a:close/>
                <a:moveTo>
                  <a:pt x="515" y="117"/>
                </a:moveTo>
                <a:lnTo>
                  <a:pt x="446" y="185"/>
                </a:lnTo>
                <a:lnTo>
                  <a:pt x="515" y="253"/>
                </a:lnTo>
                <a:lnTo>
                  <a:pt x="583" y="185"/>
                </a:lnTo>
                <a:lnTo>
                  <a:pt x="515" y="117"/>
                </a:lnTo>
                <a:close/>
                <a:moveTo>
                  <a:pt x="549" y="14"/>
                </a:moveTo>
                <a:lnTo>
                  <a:pt x="687" y="151"/>
                </a:lnTo>
                <a:cubicBezTo>
                  <a:pt x="706" y="170"/>
                  <a:pt x="706" y="200"/>
                  <a:pt x="687" y="219"/>
                </a:cubicBezTo>
                <a:lnTo>
                  <a:pt x="549" y="356"/>
                </a:lnTo>
                <a:cubicBezTo>
                  <a:pt x="530" y="375"/>
                  <a:pt x="499" y="375"/>
                  <a:pt x="480" y="356"/>
                </a:cubicBezTo>
                <a:lnTo>
                  <a:pt x="342" y="219"/>
                </a:lnTo>
                <a:cubicBezTo>
                  <a:pt x="323" y="200"/>
                  <a:pt x="323" y="170"/>
                  <a:pt x="342" y="151"/>
                </a:cubicBezTo>
                <a:lnTo>
                  <a:pt x="480" y="14"/>
                </a:lnTo>
                <a:cubicBezTo>
                  <a:pt x="499" y="-5"/>
                  <a:pt x="530" y="-5"/>
                  <a:pt x="549" y="14"/>
                </a:cubicBezTo>
                <a:lnTo>
                  <a:pt x="549" y="14"/>
                </a:lnTo>
                <a:close/>
              </a:path>
            </a:pathLst>
          </a:custGeom>
          <a:solidFill>
            <a:srgbClr val="FFFFFF"/>
          </a:solidFill>
          <a:ln w="156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任意多边形: 形状 27"/>
          <p:cNvSpPr/>
          <p:nvPr>
            <p:custDataLst>
              <p:tags r:id="rId23"/>
            </p:custDataLst>
          </p:nvPr>
        </p:nvSpPr>
        <p:spPr>
          <a:xfrm rot="481356">
            <a:off x="5212080" y="3344862"/>
            <a:ext cx="444955" cy="445134"/>
          </a:xfrm>
          <a:custGeom>
            <a:avLst/>
            <a:gdLst>
              <a:gd name="connsiteX0" fmla="*/ 404163 w 444955"/>
              <a:gd name="connsiteY0" fmla="*/ 114 h 445134"/>
              <a:gd name="connsiteX1" fmla="*/ 325219 w 444955"/>
              <a:gd name="connsiteY1" fmla="*/ 114 h 445134"/>
              <a:gd name="connsiteX2" fmla="*/ 323066 w 444955"/>
              <a:gd name="connsiteY2" fmla="*/ 114 h 445134"/>
              <a:gd name="connsiteX3" fmla="*/ 69728 w 444955"/>
              <a:gd name="connsiteY3" fmla="*/ 833 h 445134"/>
              <a:gd name="connsiteX4" fmla="*/ 29539 w 444955"/>
              <a:gd name="connsiteY4" fmla="*/ 41104 h 445134"/>
              <a:gd name="connsiteX5" fmla="*/ 29539 w 444955"/>
              <a:gd name="connsiteY5" fmla="*/ 101510 h 445134"/>
              <a:gd name="connsiteX6" fmla="*/ 75470 w 444955"/>
              <a:gd name="connsiteY6" fmla="*/ 101510 h 445134"/>
              <a:gd name="connsiteX7" fmla="*/ 90541 w 444955"/>
              <a:gd name="connsiteY7" fmla="*/ 116611 h 445134"/>
              <a:gd name="connsiteX8" fmla="*/ 90541 w 444955"/>
              <a:gd name="connsiteY8" fmla="*/ 126679 h 445134"/>
              <a:gd name="connsiteX9" fmla="*/ 75470 w 444955"/>
              <a:gd name="connsiteY9" fmla="*/ 141781 h 445134"/>
              <a:gd name="connsiteX10" fmla="*/ 70446 w 444955"/>
              <a:gd name="connsiteY10" fmla="*/ 141781 h 445134"/>
              <a:gd name="connsiteX11" fmla="*/ 70446 w 444955"/>
              <a:gd name="connsiteY11" fmla="*/ 136747 h 445134"/>
              <a:gd name="connsiteX12" fmla="*/ 55375 w 444955"/>
              <a:gd name="connsiteY12" fmla="*/ 121645 h 445134"/>
              <a:gd name="connsiteX13" fmla="*/ 13750 w 444955"/>
              <a:gd name="connsiteY13" fmla="*/ 121645 h 445134"/>
              <a:gd name="connsiteX14" fmla="*/ 832 w 444955"/>
              <a:gd name="connsiteY14" fmla="*/ 131713 h 445134"/>
              <a:gd name="connsiteX15" fmla="*/ 114 w 444955"/>
              <a:gd name="connsiteY15" fmla="*/ 136747 h 445134"/>
              <a:gd name="connsiteX16" fmla="*/ 114 w 444955"/>
              <a:gd name="connsiteY16" fmla="*/ 146814 h 445134"/>
              <a:gd name="connsiteX17" fmla="*/ 15185 w 444955"/>
              <a:gd name="connsiteY17" fmla="*/ 161915 h 445134"/>
              <a:gd name="connsiteX18" fmla="*/ 30256 w 444955"/>
              <a:gd name="connsiteY18" fmla="*/ 161915 h 445134"/>
              <a:gd name="connsiteX19" fmla="*/ 30256 w 444955"/>
              <a:gd name="connsiteY19" fmla="*/ 273379 h 445134"/>
              <a:gd name="connsiteX20" fmla="*/ 76187 w 444955"/>
              <a:gd name="connsiteY20" fmla="*/ 273379 h 445134"/>
              <a:gd name="connsiteX21" fmla="*/ 91258 w 444955"/>
              <a:gd name="connsiteY21" fmla="*/ 288482 h 445134"/>
              <a:gd name="connsiteX22" fmla="*/ 91258 w 444955"/>
              <a:gd name="connsiteY22" fmla="*/ 298548 h 445134"/>
              <a:gd name="connsiteX23" fmla="*/ 76187 w 444955"/>
              <a:gd name="connsiteY23" fmla="*/ 313650 h 445134"/>
              <a:gd name="connsiteX24" fmla="*/ 71163 w 444955"/>
              <a:gd name="connsiteY24" fmla="*/ 313650 h 445134"/>
              <a:gd name="connsiteX25" fmla="*/ 71163 w 444955"/>
              <a:gd name="connsiteY25" fmla="*/ 309336 h 445134"/>
              <a:gd name="connsiteX26" fmla="*/ 56092 w 444955"/>
              <a:gd name="connsiteY26" fmla="*/ 294234 h 445134"/>
              <a:gd name="connsiteX27" fmla="*/ 14467 w 444955"/>
              <a:gd name="connsiteY27" fmla="*/ 294234 h 445134"/>
              <a:gd name="connsiteX28" fmla="*/ 1549 w 444955"/>
              <a:gd name="connsiteY28" fmla="*/ 304302 h 445134"/>
              <a:gd name="connsiteX29" fmla="*/ 832 w 444955"/>
              <a:gd name="connsiteY29" fmla="*/ 309336 h 445134"/>
              <a:gd name="connsiteX30" fmla="*/ 832 w 444955"/>
              <a:gd name="connsiteY30" fmla="*/ 319403 h 445134"/>
              <a:gd name="connsiteX31" fmla="*/ 15903 w 444955"/>
              <a:gd name="connsiteY31" fmla="*/ 334505 h 445134"/>
              <a:gd name="connsiteX32" fmla="*/ 30974 w 444955"/>
              <a:gd name="connsiteY32" fmla="*/ 334505 h 445134"/>
              <a:gd name="connsiteX33" fmla="*/ 30974 w 444955"/>
              <a:gd name="connsiteY33" fmla="*/ 404979 h 445134"/>
              <a:gd name="connsiteX34" fmla="*/ 71163 w 444955"/>
              <a:gd name="connsiteY34" fmla="*/ 445248 h 445134"/>
              <a:gd name="connsiteX35" fmla="*/ 404880 w 444955"/>
              <a:gd name="connsiteY35" fmla="*/ 445248 h 445134"/>
              <a:gd name="connsiteX36" fmla="*/ 445070 w 444955"/>
              <a:gd name="connsiteY36" fmla="*/ 404979 h 445134"/>
              <a:gd name="connsiteX37" fmla="*/ 445070 w 444955"/>
              <a:gd name="connsiteY37" fmla="*/ 40385 h 445134"/>
              <a:gd name="connsiteX38" fmla="*/ 404163 w 444955"/>
              <a:gd name="connsiteY38" fmla="*/ 114 h 445134"/>
              <a:gd name="connsiteX39" fmla="*/ 374739 w 444955"/>
              <a:gd name="connsiteY39" fmla="*/ 329470 h 445134"/>
              <a:gd name="connsiteX40" fmla="*/ 374022 w 444955"/>
              <a:gd name="connsiteY40" fmla="*/ 331629 h 445134"/>
              <a:gd name="connsiteX41" fmla="*/ 369715 w 444955"/>
              <a:gd name="connsiteY41" fmla="*/ 336662 h 445134"/>
              <a:gd name="connsiteX42" fmla="*/ 365409 w 444955"/>
              <a:gd name="connsiteY42" fmla="*/ 338819 h 445134"/>
              <a:gd name="connsiteX43" fmla="*/ 362538 w 444955"/>
              <a:gd name="connsiteY43" fmla="*/ 339538 h 445134"/>
              <a:gd name="connsiteX44" fmla="*/ 145801 w 444955"/>
              <a:gd name="connsiteY44" fmla="*/ 339538 h 445134"/>
              <a:gd name="connsiteX45" fmla="*/ 140778 w 444955"/>
              <a:gd name="connsiteY45" fmla="*/ 337381 h 445134"/>
              <a:gd name="connsiteX46" fmla="*/ 137189 w 444955"/>
              <a:gd name="connsiteY46" fmla="*/ 332348 h 445134"/>
              <a:gd name="connsiteX47" fmla="*/ 136472 w 444955"/>
              <a:gd name="connsiteY47" fmla="*/ 330189 h 445134"/>
              <a:gd name="connsiteX48" fmla="*/ 136472 w 444955"/>
              <a:gd name="connsiteY48" fmla="*/ 310055 h 445134"/>
              <a:gd name="connsiteX49" fmla="*/ 136472 w 444955"/>
              <a:gd name="connsiteY49" fmla="*/ 309336 h 445134"/>
              <a:gd name="connsiteX50" fmla="*/ 137189 w 444955"/>
              <a:gd name="connsiteY50" fmla="*/ 308616 h 445134"/>
              <a:gd name="connsiteX51" fmla="*/ 180250 w 444955"/>
              <a:gd name="connsiteY51" fmla="*/ 279133 h 445134"/>
              <a:gd name="connsiteX52" fmla="*/ 222592 w 444955"/>
              <a:gd name="connsiteY52" fmla="*/ 248211 h 445134"/>
              <a:gd name="connsiteX53" fmla="*/ 222592 w 444955"/>
              <a:gd name="connsiteY53" fmla="*/ 243895 h 445134"/>
              <a:gd name="connsiteX54" fmla="*/ 220440 w 444955"/>
              <a:gd name="connsiteY54" fmla="*/ 238862 h 445134"/>
              <a:gd name="connsiteX55" fmla="*/ 197474 w 444955"/>
              <a:gd name="connsiteY55" fmla="*/ 180613 h 445134"/>
              <a:gd name="connsiteX56" fmla="*/ 255604 w 444955"/>
              <a:gd name="connsiteY56" fmla="*/ 107263 h 445134"/>
              <a:gd name="connsiteX57" fmla="*/ 313736 w 444955"/>
              <a:gd name="connsiteY57" fmla="*/ 180613 h 445134"/>
              <a:gd name="connsiteX58" fmla="*/ 290771 w 444955"/>
              <a:gd name="connsiteY58" fmla="*/ 238862 h 445134"/>
              <a:gd name="connsiteX59" fmla="*/ 288618 w 444955"/>
              <a:gd name="connsiteY59" fmla="*/ 243895 h 445134"/>
              <a:gd name="connsiteX60" fmla="*/ 288618 w 444955"/>
              <a:gd name="connsiteY60" fmla="*/ 248211 h 445134"/>
              <a:gd name="connsiteX61" fmla="*/ 330960 w 444955"/>
              <a:gd name="connsiteY61" fmla="*/ 279133 h 445134"/>
              <a:gd name="connsiteX62" fmla="*/ 374022 w 444955"/>
              <a:gd name="connsiteY62" fmla="*/ 308616 h 445134"/>
              <a:gd name="connsiteX63" fmla="*/ 374739 w 444955"/>
              <a:gd name="connsiteY63" fmla="*/ 309336 h 445134"/>
              <a:gd name="connsiteX64" fmla="*/ 374739 w 444955"/>
              <a:gd name="connsiteY64" fmla="*/ 310055 h 445134"/>
              <a:gd name="connsiteX65" fmla="*/ 374739 w 444955"/>
              <a:gd name="connsiteY65" fmla="*/ 329470 h 44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44955" h="445134">
                <a:moveTo>
                  <a:pt x="404163" y="114"/>
                </a:moveTo>
                <a:lnTo>
                  <a:pt x="325219" y="114"/>
                </a:lnTo>
                <a:lnTo>
                  <a:pt x="323066" y="114"/>
                </a:lnTo>
                <a:lnTo>
                  <a:pt x="69728" y="833"/>
                </a:lnTo>
                <a:cubicBezTo>
                  <a:pt x="47480" y="833"/>
                  <a:pt x="29539" y="18811"/>
                  <a:pt x="29539" y="41104"/>
                </a:cubicBezTo>
                <a:lnTo>
                  <a:pt x="29539" y="101510"/>
                </a:lnTo>
                <a:lnTo>
                  <a:pt x="75470" y="101510"/>
                </a:lnTo>
                <a:cubicBezTo>
                  <a:pt x="84082" y="101510"/>
                  <a:pt x="90541" y="107982"/>
                  <a:pt x="90541" y="116611"/>
                </a:cubicBezTo>
                <a:lnTo>
                  <a:pt x="90541" y="126679"/>
                </a:lnTo>
                <a:cubicBezTo>
                  <a:pt x="90541" y="135309"/>
                  <a:pt x="84082" y="141781"/>
                  <a:pt x="75470" y="141781"/>
                </a:cubicBezTo>
                <a:lnTo>
                  <a:pt x="70446" y="141781"/>
                </a:lnTo>
                <a:lnTo>
                  <a:pt x="70446" y="136747"/>
                </a:lnTo>
                <a:cubicBezTo>
                  <a:pt x="70446" y="128117"/>
                  <a:pt x="63987" y="121645"/>
                  <a:pt x="55375" y="121645"/>
                </a:cubicBezTo>
                <a:lnTo>
                  <a:pt x="13750" y="121645"/>
                </a:lnTo>
                <a:cubicBezTo>
                  <a:pt x="8008" y="122364"/>
                  <a:pt x="2985" y="125960"/>
                  <a:pt x="832" y="131713"/>
                </a:cubicBezTo>
                <a:cubicBezTo>
                  <a:pt x="114" y="133151"/>
                  <a:pt x="114" y="135309"/>
                  <a:pt x="114" y="136747"/>
                </a:cubicBezTo>
                <a:lnTo>
                  <a:pt x="114" y="146814"/>
                </a:lnTo>
                <a:cubicBezTo>
                  <a:pt x="114" y="155444"/>
                  <a:pt x="6573" y="161915"/>
                  <a:pt x="15185" y="161915"/>
                </a:cubicBezTo>
                <a:lnTo>
                  <a:pt x="30256" y="161915"/>
                </a:lnTo>
                <a:lnTo>
                  <a:pt x="30256" y="273379"/>
                </a:lnTo>
                <a:lnTo>
                  <a:pt x="76187" y="273379"/>
                </a:lnTo>
                <a:cubicBezTo>
                  <a:pt x="84799" y="273379"/>
                  <a:pt x="91258" y="279852"/>
                  <a:pt x="91258" y="288482"/>
                </a:cubicBezTo>
                <a:lnTo>
                  <a:pt x="91258" y="298548"/>
                </a:lnTo>
                <a:cubicBezTo>
                  <a:pt x="91258" y="307178"/>
                  <a:pt x="84799" y="313650"/>
                  <a:pt x="76187" y="313650"/>
                </a:cubicBezTo>
                <a:lnTo>
                  <a:pt x="71163" y="313650"/>
                </a:lnTo>
                <a:lnTo>
                  <a:pt x="71163" y="309336"/>
                </a:lnTo>
                <a:cubicBezTo>
                  <a:pt x="71163" y="300707"/>
                  <a:pt x="64704" y="294234"/>
                  <a:pt x="56092" y="294234"/>
                </a:cubicBezTo>
                <a:lnTo>
                  <a:pt x="14467" y="294234"/>
                </a:lnTo>
                <a:cubicBezTo>
                  <a:pt x="8726" y="294953"/>
                  <a:pt x="3702" y="298548"/>
                  <a:pt x="1549" y="304302"/>
                </a:cubicBezTo>
                <a:cubicBezTo>
                  <a:pt x="832" y="305740"/>
                  <a:pt x="832" y="307897"/>
                  <a:pt x="832" y="309336"/>
                </a:cubicBezTo>
                <a:lnTo>
                  <a:pt x="832" y="319403"/>
                </a:lnTo>
                <a:cubicBezTo>
                  <a:pt x="832" y="328032"/>
                  <a:pt x="7291" y="334505"/>
                  <a:pt x="15903" y="334505"/>
                </a:cubicBezTo>
                <a:lnTo>
                  <a:pt x="30974" y="334505"/>
                </a:lnTo>
                <a:lnTo>
                  <a:pt x="30974" y="404979"/>
                </a:lnTo>
                <a:cubicBezTo>
                  <a:pt x="30974" y="427272"/>
                  <a:pt x="48916" y="445248"/>
                  <a:pt x="71163" y="445248"/>
                </a:cubicBezTo>
                <a:lnTo>
                  <a:pt x="404880" y="445248"/>
                </a:lnTo>
                <a:cubicBezTo>
                  <a:pt x="427128" y="445248"/>
                  <a:pt x="445070" y="427272"/>
                  <a:pt x="445070" y="404979"/>
                </a:cubicBezTo>
                <a:lnTo>
                  <a:pt x="445070" y="40385"/>
                </a:lnTo>
                <a:cubicBezTo>
                  <a:pt x="444353" y="18092"/>
                  <a:pt x="426411" y="114"/>
                  <a:pt x="404163" y="114"/>
                </a:cubicBezTo>
                <a:moveTo>
                  <a:pt x="374739" y="329470"/>
                </a:moveTo>
                <a:cubicBezTo>
                  <a:pt x="374739" y="329470"/>
                  <a:pt x="374022" y="330910"/>
                  <a:pt x="374022" y="331629"/>
                </a:cubicBezTo>
                <a:cubicBezTo>
                  <a:pt x="373303" y="333067"/>
                  <a:pt x="371150" y="335224"/>
                  <a:pt x="369715" y="336662"/>
                </a:cubicBezTo>
                <a:lnTo>
                  <a:pt x="365409" y="338819"/>
                </a:lnTo>
                <a:lnTo>
                  <a:pt x="362538" y="339538"/>
                </a:lnTo>
                <a:lnTo>
                  <a:pt x="145801" y="339538"/>
                </a:lnTo>
                <a:cubicBezTo>
                  <a:pt x="144366" y="338819"/>
                  <a:pt x="142213" y="338100"/>
                  <a:pt x="140778" y="337381"/>
                </a:cubicBezTo>
                <a:cubicBezTo>
                  <a:pt x="139342" y="336662"/>
                  <a:pt x="137907" y="334505"/>
                  <a:pt x="137189" y="332348"/>
                </a:cubicBezTo>
                <a:cubicBezTo>
                  <a:pt x="137189" y="331629"/>
                  <a:pt x="136472" y="330189"/>
                  <a:pt x="136472" y="330189"/>
                </a:cubicBezTo>
                <a:cubicBezTo>
                  <a:pt x="135754" y="329470"/>
                  <a:pt x="133601" y="320123"/>
                  <a:pt x="136472" y="310055"/>
                </a:cubicBezTo>
                <a:lnTo>
                  <a:pt x="136472" y="309336"/>
                </a:lnTo>
                <a:lnTo>
                  <a:pt x="137189" y="308616"/>
                </a:lnTo>
                <a:cubicBezTo>
                  <a:pt x="144366" y="299269"/>
                  <a:pt x="161590" y="289201"/>
                  <a:pt x="180250" y="279133"/>
                </a:cubicBezTo>
                <a:cubicBezTo>
                  <a:pt x="197474" y="269784"/>
                  <a:pt x="222592" y="255401"/>
                  <a:pt x="222592" y="248211"/>
                </a:cubicBezTo>
                <a:lnTo>
                  <a:pt x="222592" y="243895"/>
                </a:lnTo>
                <a:cubicBezTo>
                  <a:pt x="222592" y="241738"/>
                  <a:pt x="221874" y="240300"/>
                  <a:pt x="220440" y="238862"/>
                </a:cubicBezTo>
                <a:cubicBezTo>
                  <a:pt x="205367" y="223760"/>
                  <a:pt x="197474" y="202905"/>
                  <a:pt x="197474" y="180613"/>
                </a:cubicBezTo>
                <a:cubicBezTo>
                  <a:pt x="197474" y="144657"/>
                  <a:pt x="204650" y="107263"/>
                  <a:pt x="255604" y="107263"/>
                </a:cubicBezTo>
                <a:cubicBezTo>
                  <a:pt x="306560" y="107263"/>
                  <a:pt x="313736" y="143938"/>
                  <a:pt x="313736" y="180613"/>
                </a:cubicBezTo>
                <a:cubicBezTo>
                  <a:pt x="313736" y="202905"/>
                  <a:pt x="305843" y="223760"/>
                  <a:pt x="290771" y="238862"/>
                </a:cubicBezTo>
                <a:cubicBezTo>
                  <a:pt x="289336" y="240300"/>
                  <a:pt x="288618" y="241738"/>
                  <a:pt x="288618" y="243895"/>
                </a:cubicBezTo>
                <a:lnTo>
                  <a:pt x="288618" y="248211"/>
                </a:lnTo>
                <a:cubicBezTo>
                  <a:pt x="288618" y="255401"/>
                  <a:pt x="314453" y="269784"/>
                  <a:pt x="330960" y="279133"/>
                </a:cubicBezTo>
                <a:cubicBezTo>
                  <a:pt x="349620" y="289201"/>
                  <a:pt x="366844" y="299269"/>
                  <a:pt x="374022" y="308616"/>
                </a:cubicBezTo>
                <a:lnTo>
                  <a:pt x="374739" y="309336"/>
                </a:lnTo>
                <a:lnTo>
                  <a:pt x="374739" y="310055"/>
                </a:lnTo>
                <a:cubicBezTo>
                  <a:pt x="378328" y="319403"/>
                  <a:pt x="375456" y="328751"/>
                  <a:pt x="374739" y="329470"/>
                </a:cubicBezTo>
              </a:path>
            </a:pathLst>
          </a:custGeom>
          <a:solidFill>
            <a:srgbClr val="FFFFFF"/>
          </a:solidFill>
          <a:ln w="15662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任意多边形: 形状 28"/>
          <p:cNvSpPr/>
          <p:nvPr>
            <p:custDataLst>
              <p:tags r:id="rId24"/>
            </p:custDataLst>
          </p:nvPr>
        </p:nvSpPr>
        <p:spPr>
          <a:xfrm rot="20250057">
            <a:off x="6534785" y="4259263"/>
            <a:ext cx="445134" cy="413236"/>
          </a:xfrm>
          <a:custGeom>
            <a:avLst/>
            <a:gdLst>
              <a:gd name="connsiteX0" fmla="*/ 393014 w 445134"/>
              <a:gd name="connsiteY0" fmla="*/ 115 h 413236"/>
              <a:gd name="connsiteX1" fmla="*/ 51214 w 445134"/>
              <a:gd name="connsiteY1" fmla="*/ 115 h 413236"/>
              <a:gd name="connsiteX2" fmla="*/ 114 w 445134"/>
              <a:gd name="connsiteY2" fmla="*/ 51626 h 413236"/>
              <a:gd name="connsiteX3" fmla="*/ 114 w 445134"/>
              <a:gd name="connsiteY3" fmla="*/ 273698 h 413236"/>
              <a:gd name="connsiteX4" fmla="*/ 51214 w 445134"/>
              <a:gd name="connsiteY4" fmla="*/ 325209 h 413236"/>
              <a:gd name="connsiteX5" fmla="*/ 179531 w 445134"/>
              <a:gd name="connsiteY5" fmla="*/ 325209 h 413236"/>
              <a:gd name="connsiteX6" fmla="*/ 179531 w 445134"/>
              <a:gd name="connsiteY6" fmla="*/ 388168 h 413236"/>
              <a:gd name="connsiteX7" fmla="*/ 109127 w 445134"/>
              <a:gd name="connsiteY7" fmla="*/ 388168 h 413236"/>
              <a:gd name="connsiteX8" fmla="*/ 96636 w 445134"/>
              <a:gd name="connsiteY8" fmla="*/ 400759 h 413236"/>
              <a:gd name="connsiteX9" fmla="*/ 109127 w 445134"/>
              <a:gd name="connsiteY9" fmla="*/ 413352 h 413236"/>
              <a:gd name="connsiteX10" fmla="*/ 326017 w 445134"/>
              <a:gd name="connsiteY10" fmla="*/ 413352 h 413236"/>
              <a:gd name="connsiteX11" fmla="*/ 338507 w 445134"/>
              <a:gd name="connsiteY11" fmla="*/ 400759 h 413236"/>
              <a:gd name="connsiteX12" fmla="*/ 326017 w 445134"/>
              <a:gd name="connsiteY12" fmla="*/ 388168 h 413236"/>
              <a:gd name="connsiteX13" fmla="*/ 256749 w 445134"/>
              <a:gd name="connsiteY13" fmla="*/ 388168 h 413236"/>
              <a:gd name="connsiteX14" fmla="*/ 256749 w 445134"/>
              <a:gd name="connsiteY14" fmla="*/ 325209 h 413236"/>
              <a:gd name="connsiteX15" fmla="*/ 394149 w 445134"/>
              <a:gd name="connsiteY15" fmla="*/ 325209 h 413236"/>
              <a:gd name="connsiteX16" fmla="*/ 445249 w 445134"/>
              <a:gd name="connsiteY16" fmla="*/ 273698 h 413236"/>
              <a:gd name="connsiteX17" fmla="*/ 445249 w 445134"/>
              <a:gd name="connsiteY17" fmla="*/ 51626 h 413236"/>
              <a:gd name="connsiteX18" fmla="*/ 393014 w 445134"/>
              <a:gd name="connsiteY18" fmla="*/ 115 h 413236"/>
              <a:gd name="connsiteX19" fmla="*/ 370302 w 445134"/>
              <a:gd name="connsiteY19" fmla="*/ 76810 h 413236"/>
              <a:gd name="connsiteX20" fmla="*/ 370302 w 445134"/>
              <a:gd name="connsiteY20" fmla="*/ 76810 h 413236"/>
              <a:gd name="connsiteX21" fmla="*/ 370302 w 445134"/>
              <a:gd name="connsiteY21" fmla="*/ 77954 h 413236"/>
              <a:gd name="connsiteX22" fmla="*/ 243122 w 445134"/>
              <a:gd name="connsiteY22" fmla="*/ 248515 h 413236"/>
              <a:gd name="connsiteX23" fmla="*/ 239715 w 445134"/>
              <a:gd name="connsiteY23" fmla="*/ 246225 h 413236"/>
              <a:gd name="connsiteX24" fmla="*/ 139786 w 445134"/>
              <a:gd name="connsiteY24" fmla="*/ 172965 h 413236"/>
              <a:gd name="connsiteX25" fmla="*/ 104585 w 445134"/>
              <a:gd name="connsiteY25" fmla="*/ 218753 h 413236"/>
              <a:gd name="connsiteX26" fmla="*/ 88687 w 445134"/>
              <a:gd name="connsiteY26" fmla="*/ 224476 h 413236"/>
              <a:gd name="connsiteX27" fmla="*/ 80738 w 445134"/>
              <a:gd name="connsiteY27" fmla="*/ 207306 h 413236"/>
              <a:gd name="connsiteX28" fmla="*/ 81873 w 445134"/>
              <a:gd name="connsiteY28" fmla="*/ 205016 h 413236"/>
              <a:gd name="connsiteX29" fmla="*/ 129566 w 445134"/>
              <a:gd name="connsiteY29" fmla="*/ 142058 h 413236"/>
              <a:gd name="connsiteX30" fmla="*/ 134109 w 445134"/>
              <a:gd name="connsiteY30" fmla="*/ 136334 h 413236"/>
              <a:gd name="connsiteX31" fmla="*/ 237443 w 445134"/>
              <a:gd name="connsiteY31" fmla="*/ 213029 h 413236"/>
              <a:gd name="connsiteX32" fmla="*/ 349864 w 445134"/>
              <a:gd name="connsiteY32" fmla="*/ 63073 h 413236"/>
              <a:gd name="connsiteX33" fmla="*/ 363489 w 445134"/>
              <a:gd name="connsiteY33" fmla="*/ 60784 h 413236"/>
              <a:gd name="connsiteX34" fmla="*/ 370302 w 445134"/>
              <a:gd name="connsiteY34" fmla="*/ 76810 h 4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5134" h="413236">
                <a:moveTo>
                  <a:pt x="393014" y="115"/>
                </a:moveTo>
                <a:lnTo>
                  <a:pt x="51214" y="115"/>
                </a:lnTo>
                <a:cubicBezTo>
                  <a:pt x="22825" y="115"/>
                  <a:pt x="114" y="23009"/>
                  <a:pt x="114" y="51626"/>
                </a:cubicBezTo>
                <a:lnTo>
                  <a:pt x="114" y="273698"/>
                </a:lnTo>
                <a:cubicBezTo>
                  <a:pt x="114" y="302316"/>
                  <a:pt x="22825" y="325209"/>
                  <a:pt x="51214" y="325209"/>
                </a:cubicBezTo>
                <a:lnTo>
                  <a:pt x="179531" y="325209"/>
                </a:lnTo>
                <a:lnTo>
                  <a:pt x="179531" y="388168"/>
                </a:lnTo>
                <a:lnTo>
                  <a:pt x="109127" y="388168"/>
                </a:lnTo>
                <a:cubicBezTo>
                  <a:pt x="102313" y="388168"/>
                  <a:pt x="96636" y="393892"/>
                  <a:pt x="96636" y="400759"/>
                </a:cubicBezTo>
                <a:cubicBezTo>
                  <a:pt x="96636" y="407628"/>
                  <a:pt x="102313" y="413352"/>
                  <a:pt x="109127" y="413352"/>
                </a:cubicBezTo>
                <a:lnTo>
                  <a:pt x="326017" y="413352"/>
                </a:lnTo>
                <a:cubicBezTo>
                  <a:pt x="332830" y="413352"/>
                  <a:pt x="338507" y="407628"/>
                  <a:pt x="338507" y="400759"/>
                </a:cubicBezTo>
                <a:cubicBezTo>
                  <a:pt x="338507" y="393892"/>
                  <a:pt x="332830" y="388168"/>
                  <a:pt x="326017" y="388168"/>
                </a:cubicBezTo>
                <a:lnTo>
                  <a:pt x="256749" y="388168"/>
                </a:lnTo>
                <a:lnTo>
                  <a:pt x="256749" y="325209"/>
                </a:lnTo>
                <a:lnTo>
                  <a:pt x="394149" y="325209"/>
                </a:lnTo>
                <a:cubicBezTo>
                  <a:pt x="422538" y="325209"/>
                  <a:pt x="445249" y="302316"/>
                  <a:pt x="445249" y="273698"/>
                </a:cubicBezTo>
                <a:lnTo>
                  <a:pt x="445249" y="51626"/>
                </a:lnTo>
                <a:cubicBezTo>
                  <a:pt x="444113" y="24154"/>
                  <a:pt x="421402" y="115"/>
                  <a:pt x="393014" y="115"/>
                </a:cubicBezTo>
                <a:moveTo>
                  <a:pt x="370302" y="76810"/>
                </a:moveTo>
                <a:cubicBezTo>
                  <a:pt x="370302" y="76810"/>
                  <a:pt x="370302" y="77954"/>
                  <a:pt x="370302" y="76810"/>
                </a:cubicBezTo>
                <a:lnTo>
                  <a:pt x="370302" y="77954"/>
                </a:lnTo>
                <a:lnTo>
                  <a:pt x="243122" y="248515"/>
                </a:lnTo>
                <a:lnTo>
                  <a:pt x="239715" y="246225"/>
                </a:lnTo>
                <a:lnTo>
                  <a:pt x="139786" y="172965"/>
                </a:lnTo>
                <a:lnTo>
                  <a:pt x="104585" y="218753"/>
                </a:lnTo>
                <a:cubicBezTo>
                  <a:pt x="101178" y="224476"/>
                  <a:pt x="94365" y="226766"/>
                  <a:pt x="88687" y="224476"/>
                </a:cubicBezTo>
                <a:cubicBezTo>
                  <a:pt x="81873" y="222186"/>
                  <a:pt x="78467" y="214173"/>
                  <a:pt x="80738" y="207306"/>
                </a:cubicBezTo>
                <a:cubicBezTo>
                  <a:pt x="80738" y="206162"/>
                  <a:pt x="80738" y="206162"/>
                  <a:pt x="81873" y="205016"/>
                </a:cubicBezTo>
                <a:lnTo>
                  <a:pt x="129566" y="142058"/>
                </a:lnTo>
                <a:lnTo>
                  <a:pt x="134109" y="136334"/>
                </a:lnTo>
                <a:lnTo>
                  <a:pt x="237443" y="213029"/>
                </a:lnTo>
                <a:lnTo>
                  <a:pt x="349864" y="63073"/>
                </a:lnTo>
                <a:cubicBezTo>
                  <a:pt x="353270" y="59639"/>
                  <a:pt x="358948" y="58495"/>
                  <a:pt x="363489" y="60784"/>
                </a:cubicBezTo>
                <a:cubicBezTo>
                  <a:pt x="370302" y="63073"/>
                  <a:pt x="373709" y="69942"/>
                  <a:pt x="370302" y="76810"/>
                </a:cubicBezTo>
              </a:path>
            </a:pathLst>
          </a:custGeom>
          <a:solidFill>
            <a:srgbClr val="FFFFFF"/>
          </a:solidFill>
          <a:ln w="1566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任意多边形: 形状 29"/>
          <p:cNvSpPr/>
          <p:nvPr>
            <p:custDataLst>
              <p:tags r:id="rId25"/>
            </p:custDataLst>
          </p:nvPr>
        </p:nvSpPr>
        <p:spPr>
          <a:xfrm rot="20640000">
            <a:off x="5776595" y="5422583"/>
            <a:ext cx="411270" cy="445134"/>
          </a:xfrm>
          <a:custGeom>
            <a:avLst/>
            <a:gdLst>
              <a:gd name="connsiteX0" fmla="*/ 387872 w 387762"/>
              <a:gd name="connsiteY0" fmla="*/ 221813 h 445134"/>
              <a:gd name="connsiteX1" fmla="*/ 244912 w 387762"/>
              <a:gd name="connsiteY1" fmla="*/ 361274 h 445134"/>
              <a:gd name="connsiteX2" fmla="*/ 208881 w 387762"/>
              <a:gd name="connsiteY2" fmla="*/ 325800 h 445134"/>
              <a:gd name="connsiteX3" fmla="*/ 153912 w 387762"/>
              <a:gd name="connsiteY3" fmla="*/ 325800 h 445134"/>
              <a:gd name="connsiteX4" fmla="*/ 153912 w 387762"/>
              <a:gd name="connsiteY4" fmla="*/ 379787 h 445134"/>
              <a:gd name="connsiteX5" fmla="*/ 212166 w 387762"/>
              <a:gd name="connsiteY5" fmla="*/ 445248 h 445134"/>
              <a:gd name="connsiteX6" fmla="*/ 72678 w 387762"/>
              <a:gd name="connsiteY6" fmla="*/ 443376 h 445134"/>
              <a:gd name="connsiteX7" fmla="*/ 109 w 387762"/>
              <a:gd name="connsiteY7" fmla="*/ 369498 h 445134"/>
              <a:gd name="connsiteX8" fmla="*/ 109 w 387762"/>
              <a:gd name="connsiteY8" fmla="*/ 73991 h 445134"/>
              <a:gd name="connsiteX9" fmla="*/ 72678 w 387762"/>
              <a:gd name="connsiteY9" fmla="*/ 114 h 445134"/>
              <a:gd name="connsiteX10" fmla="*/ 314573 w 387762"/>
              <a:gd name="connsiteY10" fmla="*/ 114 h 445134"/>
              <a:gd name="connsiteX11" fmla="*/ 387142 w 387762"/>
              <a:gd name="connsiteY11" fmla="*/ 73991 h 445134"/>
              <a:gd name="connsiteX12" fmla="*/ 387872 w 387762"/>
              <a:gd name="connsiteY12" fmla="*/ 221813 h 445134"/>
              <a:gd name="connsiteX13" fmla="*/ 193625 w 387762"/>
              <a:gd name="connsiteY13" fmla="*/ 197118 h 445134"/>
              <a:gd name="connsiteX14" fmla="*/ 290384 w 387762"/>
              <a:gd name="connsiteY14" fmla="*/ 98617 h 445134"/>
              <a:gd name="connsiteX15" fmla="*/ 266195 w 387762"/>
              <a:gd name="connsiteY15" fmla="*/ 73991 h 445134"/>
              <a:gd name="connsiteX16" fmla="*/ 242004 w 387762"/>
              <a:gd name="connsiteY16" fmla="*/ 98617 h 445134"/>
              <a:gd name="connsiteX17" fmla="*/ 193625 w 387762"/>
              <a:gd name="connsiteY17" fmla="*/ 147868 h 445134"/>
              <a:gd name="connsiteX18" fmla="*/ 145246 w 387762"/>
              <a:gd name="connsiteY18" fmla="*/ 98617 h 445134"/>
              <a:gd name="connsiteX19" fmla="*/ 121057 w 387762"/>
              <a:gd name="connsiteY19" fmla="*/ 73991 h 445134"/>
              <a:gd name="connsiteX20" fmla="*/ 96867 w 387762"/>
              <a:gd name="connsiteY20" fmla="*/ 98617 h 445134"/>
              <a:gd name="connsiteX21" fmla="*/ 193625 w 387762"/>
              <a:gd name="connsiteY21" fmla="*/ 197118 h 44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48" h="701">
                <a:moveTo>
                  <a:pt x="611" y="349"/>
                </a:moveTo>
                <a:lnTo>
                  <a:pt x="386" y="569"/>
                </a:lnTo>
                <a:lnTo>
                  <a:pt x="329" y="513"/>
                </a:lnTo>
                <a:cubicBezTo>
                  <a:pt x="305" y="489"/>
                  <a:pt x="266" y="489"/>
                  <a:pt x="242" y="513"/>
                </a:cubicBezTo>
                <a:cubicBezTo>
                  <a:pt x="218" y="537"/>
                  <a:pt x="218" y="574"/>
                  <a:pt x="242" y="598"/>
                </a:cubicBezTo>
                <a:lnTo>
                  <a:pt x="334" y="701"/>
                </a:lnTo>
                <a:lnTo>
                  <a:pt x="114" y="698"/>
                </a:lnTo>
                <a:cubicBezTo>
                  <a:pt x="50" y="698"/>
                  <a:pt x="0" y="648"/>
                  <a:pt x="0" y="582"/>
                </a:cubicBezTo>
                <a:lnTo>
                  <a:pt x="0" y="116"/>
                </a:lnTo>
                <a:cubicBezTo>
                  <a:pt x="0" y="50"/>
                  <a:pt x="50" y="0"/>
                  <a:pt x="114" y="0"/>
                </a:cubicBezTo>
                <a:lnTo>
                  <a:pt x="495" y="0"/>
                </a:lnTo>
                <a:cubicBezTo>
                  <a:pt x="560" y="0"/>
                  <a:pt x="610" y="50"/>
                  <a:pt x="610" y="116"/>
                </a:cubicBezTo>
                <a:lnTo>
                  <a:pt x="611" y="349"/>
                </a:lnTo>
                <a:close/>
                <a:moveTo>
                  <a:pt x="305" y="310"/>
                </a:moveTo>
                <a:cubicBezTo>
                  <a:pt x="389" y="310"/>
                  <a:pt x="457" y="240"/>
                  <a:pt x="457" y="155"/>
                </a:cubicBezTo>
                <a:cubicBezTo>
                  <a:pt x="457" y="132"/>
                  <a:pt x="442" y="116"/>
                  <a:pt x="419" y="116"/>
                </a:cubicBezTo>
                <a:cubicBezTo>
                  <a:pt x="396" y="116"/>
                  <a:pt x="381" y="132"/>
                  <a:pt x="381" y="155"/>
                </a:cubicBezTo>
                <a:cubicBezTo>
                  <a:pt x="381" y="198"/>
                  <a:pt x="347" y="233"/>
                  <a:pt x="305" y="233"/>
                </a:cubicBezTo>
                <a:cubicBezTo>
                  <a:pt x="263" y="233"/>
                  <a:pt x="229" y="198"/>
                  <a:pt x="229" y="155"/>
                </a:cubicBezTo>
                <a:cubicBezTo>
                  <a:pt x="229" y="132"/>
                  <a:pt x="213" y="116"/>
                  <a:pt x="190" y="116"/>
                </a:cubicBezTo>
                <a:cubicBezTo>
                  <a:pt x="168" y="116"/>
                  <a:pt x="152" y="132"/>
                  <a:pt x="152" y="155"/>
                </a:cubicBezTo>
                <a:cubicBezTo>
                  <a:pt x="152" y="240"/>
                  <a:pt x="221" y="310"/>
                  <a:pt x="305" y="310"/>
                </a:cubicBezTo>
                <a:close/>
                <a:moveTo>
                  <a:pt x="389" y="698"/>
                </a:moveTo>
                <a:cubicBezTo>
                  <a:pt x="377" y="698"/>
                  <a:pt x="366" y="694"/>
                  <a:pt x="358" y="687"/>
                </a:cubicBezTo>
                <a:lnTo>
                  <a:pt x="267" y="590"/>
                </a:lnTo>
                <a:cubicBezTo>
                  <a:pt x="251" y="574"/>
                  <a:pt x="251" y="551"/>
                  <a:pt x="267" y="535"/>
                </a:cubicBezTo>
                <a:cubicBezTo>
                  <a:pt x="282" y="520"/>
                  <a:pt x="305" y="520"/>
                  <a:pt x="320" y="535"/>
                </a:cubicBezTo>
                <a:lnTo>
                  <a:pt x="389" y="605"/>
                </a:lnTo>
                <a:lnTo>
                  <a:pt x="583" y="407"/>
                </a:lnTo>
                <a:cubicBezTo>
                  <a:pt x="598" y="392"/>
                  <a:pt x="621" y="392"/>
                  <a:pt x="636" y="407"/>
                </a:cubicBezTo>
                <a:cubicBezTo>
                  <a:pt x="651" y="423"/>
                  <a:pt x="651" y="446"/>
                  <a:pt x="636" y="462"/>
                </a:cubicBezTo>
                <a:lnTo>
                  <a:pt x="408" y="694"/>
                </a:lnTo>
                <a:lnTo>
                  <a:pt x="389" y="698"/>
                </a:lnTo>
                <a:close/>
              </a:path>
            </a:pathLst>
          </a:custGeom>
          <a:solidFill>
            <a:srgbClr val="FFFFFF"/>
          </a:solidFill>
          <a:ln w="1558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数据分析结果</a:t>
            </a:r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2"/>
            </p:custDataLst>
          </p:nvPr>
        </p:nvSpPr>
        <p:spPr>
          <a:xfrm flipH="1">
            <a:off x="4213407" y="1908828"/>
            <a:ext cx="3660249" cy="3919196"/>
          </a:xfrm>
          <a:custGeom>
            <a:avLst/>
            <a:gdLst>
              <a:gd name="connsiteX0" fmla="*/ 0 w 5195"/>
              <a:gd name="connsiteY0" fmla="*/ 241 h 5424"/>
              <a:gd name="connsiteX1" fmla="*/ 5195 w 5195"/>
              <a:gd name="connsiteY1" fmla="*/ 0 h 5424"/>
              <a:gd name="connsiteX2" fmla="*/ 5167 w 5195"/>
              <a:gd name="connsiteY2" fmla="*/ 5424 h 5424"/>
              <a:gd name="connsiteX3" fmla="*/ 0 w 5195"/>
              <a:gd name="connsiteY3" fmla="*/ 5110 h 5424"/>
              <a:gd name="connsiteX4" fmla="*/ 0 w 5195"/>
              <a:gd name="connsiteY4" fmla="*/ 241 h 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5" h="5424">
                <a:moveTo>
                  <a:pt x="0" y="241"/>
                </a:moveTo>
                <a:lnTo>
                  <a:pt x="5195" y="0"/>
                </a:lnTo>
                <a:lnTo>
                  <a:pt x="5167" y="5424"/>
                </a:lnTo>
                <a:lnTo>
                  <a:pt x="0" y="5110"/>
                </a:lnTo>
                <a:lnTo>
                  <a:pt x="0" y="2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/data/temp/606e0141-2102-11ef-bc4c-0ad82f2bb280.jpg@base@tag=imgScale&amp;m=1&amp;w=852&amp;h=568&amp;q=95606e0141-2102-11ef-bc4c-0ad82f2bb28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41" b="41"/>
          <a:stretch>
            <a:fillRect/>
          </a:stretch>
        </p:blipFill>
        <p:spPr>
          <a:xfrm>
            <a:off x="4521344" y="2151869"/>
            <a:ext cx="3075551" cy="20486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34" h="3220">
                <a:moveTo>
                  <a:pt x="0" y="0"/>
                </a:moveTo>
                <a:lnTo>
                  <a:pt x="4834" y="196"/>
                </a:lnTo>
                <a:lnTo>
                  <a:pt x="4834" y="2956"/>
                </a:lnTo>
                <a:lnTo>
                  <a:pt x="0" y="3220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任意多边形 19"/>
          <p:cNvSpPr/>
          <p:nvPr>
            <p:custDataLst>
              <p:tags r:id="rId5"/>
            </p:custDataLst>
          </p:nvPr>
        </p:nvSpPr>
        <p:spPr>
          <a:xfrm>
            <a:off x="679132" y="1908828"/>
            <a:ext cx="3454109" cy="3919196"/>
          </a:xfrm>
          <a:custGeom>
            <a:avLst/>
            <a:gdLst>
              <a:gd name="connsiteX0" fmla="*/ 0 w 5195"/>
              <a:gd name="connsiteY0" fmla="*/ 241 h 5424"/>
              <a:gd name="connsiteX1" fmla="*/ 5195 w 5195"/>
              <a:gd name="connsiteY1" fmla="*/ 0 h 5424"/>
              <a:gd name="connsiteX2" fmla="*/ 5167 w 5195"/>
              <a:gd name="connsiteY2" fmla="*/ 5424 h 5424"/>
              <a:gd name="connsiteX3" fmla="*/ 0 w 5195"/>
              <a:gd name="connsiteY3" fmla="*/ 5110 h 5424"/>
              <a:gd name="connsiteX4" fmla="*/ 0 w 5195"/>
              <a:gd name="connsiteY4" fmla="*/ 241 h 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5" h="5424">
                <a:moveTo>
                  <a:pt x="0" y="241"/>
                </a:moveTo>
                <a:lnTo>
                  <a:pt x="5195" y="0"/>
                </a:lnTo>
                <a:lnTo>
                  <a:pt x="5167" y="5424"/>
                </a:lnTo>
                <a:lnTo>
                  <a:pt x="0" y="5110"/>
                </a:lnTo>
                <a:lnTo>
                  <a:pt x="0" y="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>
            <p:custDataLst>
              <p:tags r:id="rId6"/>
            </p:custDataLst>
          </p:nvPr>
        </p:nvSpPr>
        <p:spPr>
          <a:xfrm>
            <a:off x="7962728" y="1908828"/>
            <a:ext cx="3529185" cy="3919196"/>
          </a:xfrm>
          <a:custGeom>
            <a:avLst/>
            <a:gdLst>
              <a:gd name="connsiteX0" fmla="*/ 0 w 5195"/>
              <a:gd name="connsiteY0" fmla="*/ 241 h 5424"/>
              <a:gd name="connsiteX1" fmla="*/ 5195 w 5195"/>
              <a:gd name="connsiteY1" fmla="*/ 0 h 5424"/>
              <a:gd name="connsiteX2" fmla="*/ 5167 w 5195"/>
              <a:gd name="connsiteY2" fmla="*/ 5424 h 5424"/>
              <a:gd name="connsiteX3" fmla="*/ 0 w 5195"/>
              <a:gd name="connsiteY3" fmla="*/ 5110 h 5424"/>
              <a:gd name="connsiteX4" fmla="*/ 0 w 5195"/>
              <a:gd name="connsiteY4" fmla="*/ 241 h 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5" h="5424">
                <a:moveTo>
                  <a:pt x="0" y="241"/>
                </a:moveTo>
                <a:lnTo>
                  <a:pt x="5195" y="0"/>
                </a:lnTo>
                <a:lnTo>
                  <a:pt x="5167" y="5424"/>
                </a:lnTo>
                <a:lnTo>
                  <a:pt x="0" y="5110"/>
                </a:lnTo>
                <a:lnTo>
                  <a:pt x="0" y="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606dffad-2102-11ef-bc4c-0ad82f2bb280.jpg@base@tag=imgScale&amp;m=1&amp;w=853&amp;h=568&amp;q=95606dffad-2102-11ef-bc4c-0ad82f2bb28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16736" b="16736"/>
          <a:stretch>
            <a:fillRect/>
          </a:stretch>
        </p:blipFill>
        <p:spPr>
          <a:xfrm>
            <a:off x="852188" y="2151869"/>
            <a:ext cx="3079368" cy="2048670"/>
          </a:xfrm>
          <a:custGeom>
            <a:avLst/>
            <a:gdLst>
              <a:gd name="connsiteX0" fmla="*/ 2940685 w 2940685"/>
              <a:gd name="connsiteY0" fmla="*/ 0 h 1956435"/>
              <a:gd name="connsiteX1" fmla="*/ 2940685 w 2940685"/>
              <a:gd name="connsiteY1" fmla="*/ 1956435 h 1956435"/>
              <a:gd name="connsiteX2" fmla="*/ 0 w 2940685"/>
              <a:gd name="connsiteY2" fmla="*/ 1795780 h 1956435"/>
              <a:gd name="connsiteX3" fmla="*/ 0 w 2940685"/>
              <a:gd name="connsiteY3" fmla="*/ 119380 h 195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685" h="1956435">
                <a:moveTo>
                  <a:pt x="2940685" y="0"/>
                </a:moveTo>
                <a:lnTo>
                  <a:pt x="2940685" y="1956435"/>
                </a:lnTo>
                <a:lnTo>
                  <a:pt x="0" y="1795780"/>
                </a:lnTo>
                <a:lnTo>
                  <a:pt x="0" y="119380"/>
                </a:lnTo>
                <a:close/>
              </a:path>
            </a:pathLst>
          </a:custGeom>
          <a:ln w="9525" cmpd="sng">
            <a:solidFill>
              <a:schemeClr val="accent1">
                <a:alpha val="50000"/>
              </a:schemeClr>
            </a:solidFill>
          </a:ln>
        </p:spPr>
      </p:pic>
      <p:pic>
        <p:nvPicPr>
          <p:cNvPr id="11" name="图片 10" descr="/data/temp/606e0222-2102-11ef-bc4c-0ad82f2bb280.jpg@base@tag=imgScale&amp;m=1&amp;w=852&amp;h=568&amp;q=95606e0222-2102-11ef-bc4c-0ad82f2bb28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41" b="41"/>
          <a:stretch>
            <a:fillRect/>
          </a:stretch>
        </p:blipFill>
        <p:spPr>
          <a:xfrm>
            <a:off x="8171413" y="2151869"/>
            <a:ext cx="3075551" cy="2048670"/>
          </a:xfrm>
          <a:custGeom>
            <a:avLst/>
            <a:gdLst>
              <a:gd name="connsiteX0" fmla="*/ 2936875 w 2936875"/>
              <a:gd name="connsiteY0" fmla="*/ 0 h 1956435"/>
              <a:gd name="connsiteX1" fmla="*/ 2936875 w 2936875"/>
              <a:gd name="connsiteY1" fmla="*/ 1956435 h 1956435"/>
              <a:gd name="connsiteX2" fmla="*/ 0 w 2936875"/>
              <a:gd name="connsiteY2" fmla="*/ 1795780 h 1956435"/>
              <a:gd name="connsiteX3" fmla="*/ 0 w 2936875"/>
              <a:gd name="connsiteY3" fmla="*/ 119380 h 195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6875" h="1956435">
                <a:moveTo>
                  <a:pt x="2936875" y="0"/>
                </a:moveTo>
                <a:lnTo>
                  <a:pt x="2936875" y="1956435"/>
                </a:lnTo>
                <a:lnTo>
                  <a:pt x="0" y="1795780"/>
                </a:lnTo>
                <a:lnTo>
                  <a:pt x="0" y="119380"/>
                </a:lnTo>
                <a:close/>
              </a:path>
            </a:pathLst>
          </a:custGeom>
          <a:ln w="9525" cmpd="sng">
            <a:solidFill>
              <a:schemeClr val="accent1">
                <a:alpha val="50000"/>
              </a:schemeClr>
            </a:solidFill>
          </a:ln>
        </p:spPr>
      </p:pic>
      <p:sp>
        <p:nvSpPr>
          <p:cNvPr id="12" name="正文"/>
          <p:cNvSpPr txBox="1"/>
          <p:nvPr>
            <p:custDataLst>
              <p:tags r:id="rId11"/>
            </p:custDataLst>
          </p:nvPr>
        </p:nvSpPr>
        <p:spPr>
          <a:xfrm rot="180000">
            <a:off x="877637" y="4397772"/>
            <a:ext cx="3095274" cy="105042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sz="1600" b="0" i="0" u="none" strike="noStrike" cap="none" spc="0" normalizeH="0" baseline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cs typeface="+mn-ea"/>
                <a:sym typeface="+mn-ea"/>
              </a:rPr>
              <a:t>为交通管理和优化提供依据</a:t>
            </a:r>
            <a:endParaRPr lang="zh-CN" altLang="en-US" sz="1800" dirty="0">
              <a:cs typeface="+mn-ea"/>
              <a:sym typeface="+mn-ea"/>
            </a:endParaRPr>
          </a:p>
        </p:txBody>
      </p:sp>
      <p:sp>
        <p:nvSpPr>
          <p:cNvPr id="13" name="正文"/>
          <p:cNvSpPr txBox="1"/>
          <p:nvPr>
            <p:custDataLst>
              <p:tags r:id="rId12"/>
            </p:custDataLst>
          </p:nvPr>
        </p:nvSpPr>
        <p:spPr>
          <a:xfrm rot="180000">
            <a:off x="8197498" y="4397772"/>
            <a:ext cx="3027197" cy="1052329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b="0" i="0" u="none" strike="noStrike" cap="none" spc="0" normalizeH="0" baseline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cs typeface="+mn-ea"/>
                <a:sym typeface="+mn-ea"/>
              </a:rPr>
              <a:t>可用于指导交通管理部门采取针对性措施</a:t>
            </a:r>
            <a:endParaRPr lang="zh-CN" altLang="en-US" dirty="0">
              <a:cs typeface="+mn-ea"/>
              <a:sym typeface="+mn-ea"/>
            </a:endParaRPr>
          </a:p>
        </p:txBody>
      </p:sp>
      <p:sp>
        <p:nvSpPr>
          <p:cNvPr id="14" name="正文"/>
          <p:cNvSpPr txBox="1"/>
          <p:nvPr>
            <p:custDataLst>
              <p:tags r:id="rId13"/>
            </p:custDataLst>
          </p:nvPr>
        </p:nvSpPr>
        <p:spPr>
          <a:xfrm rot="21420000">
            <a:off x="4546793" y="4361507"/>
            <a:ext cx="3095274" cy="1052329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b="0" i="0" u="none" strike="noStrike" cap="none" spc="0" normalizeH="0" baseline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cs typeface="+mn-ea"/>
                <a:sym typeface="+mn-ea"/>
              </a:rPr>
              <a:t>能够发现某些路段或区域的交通状况较为拥堵或繁忙</a:t>
            </a:r>
            <a:endParaRPr lang="zh-CN" altLang="en-US" dirty="0"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3435" y="1362710"/>
            <a:ext cx="10564495" cy="5200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4395" y="502920"/>
            <a:ext cx="4064000" cy="611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结果演示：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>
            <a:noAutofit/>
          </a:bodyPr>
          <a:lstStyle/>
          <a:p>
            <a:r>
              <a:rPr lang="zh-CN" altLang="en-US" dirty="0"/>
              <a:t>谢谢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1038" y="2866022"/>
            <a:ext cx="10829924" cy="1212491"/>
          </a:xfrm>
        </p:spPr>
        <p:txBody>
          <a:bodyPr wrap="square">
            <a:noAutofit/>
          </a:bodyPr>
          <a:lstStyle/>
          <a:p>
            <a:r>
              <a:rPr lang="zh-CN" altLang="en-US" dirty="0"/>
              <a:t>背景</a:t>
            </a:r>
            <a:r>
              <a:rPr lang="zh-CN" altLang="en-US" dirty="0"/>
              <a:t>调研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81038" y="136525"/>
            <a:ext cx="10829924" cy="2458678"/>
          </a:xfrm>
        </p:spPr>
        <p:txBody>
          <a:bodyPr wrap="square">
            <a:noAutofit/>
          </a:bodyPr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/data/temp/c6f7e2bf-2098-11ef-a35b-7277f83b2ab8.jpg@base@tag=imgScale&amp;m=1&amp;w=1076&amp;h=1904&amp;q=95c6f7e2bf-2098-11ef-a35b-7277f83b2ab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7591" r="7591"/>
          <a:stretch>
            <a:fillRect/>
          </a:stretch>
        </p:blipFill>
        <p:spPr>
          <a:xfrm>
            <a:off x="2899" y="0"/>
            <a:ext cx="3877900" cy="6858000"/>
          </a:xfrm>
          <a:custGeom>
            <a:avLst/>
            <a:gdLst>
              <a:gd name="connsiteX0" fmla="*/ 0 w 3877900"/>
              <a:gd name="connsiteY0" fmla="*/ 0 h 6858000"/>
              <a:gd name="connsiteX1" fmla="*/ 3877900 w 3877900"/>
              <a:gd name="connsiteY1" fmla="*/ 0 h 6858000"/>
              <a:gd name="connsiteX2" fmla="*/ 3877900 w 3877900"/>
              <a:gd name="connsiteY2" fmla="*/ 6858000 h 6858000"/>
              <a:gd name="connsiteX3" fmla="*/ 0 w 3877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900" h="6858000">
                <a:moveTo>
                  <a:pt x="0" y="0"/>
                </a:moveTo>
                <a:lnTo>
                  <a:pt x="3877900" y="0"/>
                </a:lnTo>
                <a:lnTo>
                  <a:pt x="3877900" y="6858000"/>
                </a:lnTo>
                <a:lnTo>
                  <a:pt x="0" y="68580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209770" y="1227755"/>
            <a:ext cx="6325723" cy="889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城市规模扩大，现有交通管理设施和方式难以满足需求。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5209770" y="807927"/>
            <a:ext cx="6325723" cy="37179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交通管理挑战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任意多边形: 形状 23"/>
          <p:cNvSpPr/>
          <p:nvPr>
            <p:custDataLst>
              <p:tags r:id="rId5"/>
            </p:custDataLst>
          </p:nvPr>
        </p:nvSpPr>
        <p:spPr>
          <a:xfrm>
            <a:off x="4443155" y="940193"/>
            <a:ext cx="419170" cy="419170"/>
          </a:xfrm>
          <a:custGeom>
            <a:avLst/>
            <a:gdLst>
              <a:gd name="connsiteX0" fmla="*/ 375106 w 504000"/>
              <a:gd name="connsiteY0" fmla="*/ 131098 h 504000"/>
              <a:gd name="connsiteX1" fmla="*/ 391465 w 504000"/>
              <a:gd name="connsiteY1" fmla="*/ 142994 h 504000"/>
              <a:gd name="connsiteX2" fmla="*/ 389265 w 504000"/>
              <a:gd name="connsiteY2" fmla="*/ 163100 h 504000"/>
              <a:gd name="connsiteX3" fmla="*/ 308625 w 504000"/>
              <a:gd name="connsiteY3" fmla="*/ 273980 h 504000"/>
              <a:gd name="connsiteX4" fmla="*/ 295074 w 504000"/>
              <a:gd name="connsiteY4" fmla="*/ 282095 h 504000"/>
              <a:gd name="connsiteX5" fmla="*/ 279828 w 504000"/>
              <a:gd name="connsiteY5" fmla="*/ 277949 h 504000"/>
              <a:gd name="connsiteX6" fmla="*/ 200139 w 504000"/>
              <a:gd name="connsiteY6" fmla="*/ 215031 h 504000"/>
              <a:gd name="connsiteX7" fmla="*/ 147055 w 504000"/>
              <a:gd name="connsiteY7" fmla="*/ 284451 h 504000"/>
              <a:gd name="connsiteX8" fmla="*/ 118794 w 504000"/>
              <a:gd name="connsiteY8" fmla="*/ 288218 h 504000"/>
              <a:gd name="connsiteX9" fmla="*/ 115026 w 504000"/>
              <a:gd name="connsiteY9" fmla="*/ 259957 h 504000"/>
              <a:gd name="connsiteX10" fmla="*/ 180546 w 504000"/>
              <a:gd name="connsiteY10" fmla="*/ 174277 h 504000"/>
              <a:gd name="connsiteX11" fmla="*/ 194051 w 504000"/>
              <a:gd name="connsiteY11" fmla="*/ 166518 h 504000"/>
              <a:gd name="connsiteX12" fmla="*/ 209054 w 504000"/>
              <a:gd name="connsiteY12" fmla="*/ 170698 h 504000"/>
              <a:gd name="connsiteX13" fmla="*/ 288352 w 504000"/>
              <a:gd name="connsiteY13" fmla="*/ 233308 h 504000"/>
              <a:gd name="connsiteX14" fmla="*/ 356657 w 504000"/>
              <a:gd name="connsiteY14" fmla="*/ 139387 h 504000"/>
              <a:gd name="connsiteX15" fmla="*/ 375106 w 504000"/>
              <a:gd name="connsiteY15" fmla="*/ 131098 h 504000"/>
              <a:gd name="connsiteX16" fmla="*/ 70560 w 504000"/>
              <a:gd name="connsiteY16" fmla="*/ 80640 h 504000"/>
              <a:gd name="connsiteX17" fmla="*/ 70560 w 504000"/>
              <a:gd name="connsiteY17" fmla="*/ 347760 h 504000"/>
              <a:gd name="connsiteX18" fmla="*/ 433440 w 504000"/>
              <a:gd name="connsiteY18" fmla="*/ 347760 h 504000"/>
              <a:gd name="connsiteX19" fmla="*/ 433440 w 504000"/>
              <a:gd name="connsiteY19" fmla="*/ 80640 h 504000"/>
              <a:gd name="connsiteX20" fmla="*/ 252000 w 504000"/>
              <a:gd name="connsiteY20" fmla="*/ 0 h 504000"/>
              <a:gd name="connsiteX21" fmla="*/ 272160 w 504000"/>
              <a:gd name="connsiteY21" fmla="*/ 20160 h 504000"/>
              <a:gd name="connsiteX22" fmla="*/ 272160 w 504000"/>
              <a:gd name="connsiteY22" fmla="*/ 40320 h 504000"/>
              <a:gd name="connsiteX23" fmla="*/ 483840 w 504000"/>
              <a:gd name="connsiteY23" fmla="*/ 40320 h 504000"/>
              <a:gd name="connsiteX24" fmla="*/ 504000 w 504000"/>
              <a:gd name="connsiteY24" fmla="*/ 60480 h 504000"/>
              <a:gd name="connsiteX25" fmla="*/ 483840 w 504000"/>
              <a:gd name="connsiteY25" fmla="*/ 80640 h 504000"/>
              <a:gd name="connsiteX26" fmla="*/ 473760 w 504000"/>
              <a:gd name="connsiteY26" fmla="*/ 80640 h 504000"/>
              <a:gd name="connsiteX27" fmla="*/ 473760 w 504000"/>
              <a:gd name="connsiteY27" fmla="*/ 347760 h 504000"/>
              <a:gd name="connsiteX28" fmla="*/ 483840 w 504000"/>
              <a:gd name="connsiteY28" fmla="*/ 347760 h 504000"/>
              <a:gd name="connsiteX29" fmla="*/ 504000 w 504000"/>
              <a:gd name="connsiteY29" fmla="*/ 367920 h 504000"/>
              <a:gd name="connsiteX30" fmla="*/ 483840 w 504000"/>
              <a:gd name="connsiteY30" fmla="*/ 388080 h 504000"/>
              <a:gd name="connsiteX31" fmla="*/ 362975 w 504000"/>
              <a:gd name="connsiteY31" fmla="*/ 388080 h 504000"/>
              <a:gd name="connsiteX32" fmla="*/ 427140 w 504000"/>
              <a:gd name="connsiteY32" fmla="*/ 449064 h 504000"/>
              <a:gd name="connsiteX33" fmla="*/ 433554 w 504000"/>
              <a:gd name="connsiteY33" fmla="*/ 468683 h 504000"/>
              <a:gd name="connsiteX34" fmla="*/ 419352 w 504000"/>
              <a:gd name="connsiteY34" fmla="*/ 483661 h 504000"/>
              <a:gd name="connsiteX35" fmla="*/ 399420 w 504000"/>
              <a:gd name="connsiteY35" fmla="*/ 478296 h 504000"/>
              <a:gd name="connsiteX36" fmla="*/ 304429 w 504000"/>
              <a:gd name="connsiteY36" fmla="*/ 388080 h 504000"/>
              <a:gd name="connsiteX37" fmla="*/ 272160 w 504000"/>
              <a:gd name="connsiteY37" fmla="*/ 388080 h 504000"/>
              <a:gd name="connsiteX38" fmla="*/ 272160 w 504000"/>
              <a:gd name="connsiteY38" fmla="*/ 483840 h 504000"/>
              <a:gd name="connsiteX39" fmla="*/ 252000 w 504000"/>
              <a:gd name="connsiteY39" fmla="*/ 504000 h 504000"/>
              <a:gd name="connsiteX40" fmla="*/ 231840 w 504000"/>
              <a:gd name="connsiteY40" fmla="*/ 483840 h 504000"/>
              <a:gd name="connsiteX41" fmla="*/ 231840 w 504000"/>
              <a:gd name="connsiteY41" fmla="*/ 388080 h 504000"/>
              <a:gd name="connsiteX42" fmla="*/ 199572 w 504000"/>
              <a:gd name="connsiteY42" fmla="*/ 388080 h 504000"/>
              <a:gd name="connsiteX43" fmla="*/ 104580 w 504000"/>
              <a:gd name="connsiteY43" fmla="*/ 478296 h 504000"/>
              <a:gd name="connsiteX44" fmla="*/ 76698 w 504000"/>
              <a:gd name="connsiteY44" fmla="*/ 476977 h 504000"/>
              <a:gd name="connsiteX45" fmla="*/ 76860 w 504000"/>
              <a:gd name="connsiteY45" fmla="*/ 449064 h 504000"/>
              <a:gd name="connsiteX46" fmla="*/ 141026 w 504000"/>
              <a:gd name="connsiteY46" fmla="*/ 388080 h 504000"/>
              <a:gd name="connsiteX47" fmla="*/ 20160 w 504000"/>
              <a:gd name="connsiteY47" fmla="*/ 388080 h 504000"/>
              <a:gd name="connsiteX48" fmla="*/ 0 w 504000"/>
              <a:gd name="connsiteY48" fmla="*/ 367920 h 504000"/>
              <a:gd name="connsiteX49" fmla="*/ 20160 w 504000"/>
              <a:gd name="connsiteY49" fmla="*/ 347760 h 504000"/>
              <a:gd name="connsiteX50" fmla="*/ 30240 w 504000"/>
              <a:gd name="connsiteY50" fmla="*/ 347760 h 504000"/>
              <a:gd name="connsiteX51" fmla="*/ 30240 w 504000"/>
              <a:gd name="connsiteY51" fmla="*/ 80640 h 504000"/>
              <a:gd name="connsiteX52" fmla="*/ 20160 w 504000"/>
              <a:gd name="connsiteY52" fmla="*/ 80640 h 504000"/>
              <a:gd name="connsiteX53" fmla="*/ 0 w 504000"/>
              <a:gd name="connsiteY53" fmla="*/ 60480 h 504000"/>
              <a:gd name="connsiteX54" fmla="*/ 20160 w 504000"/>
              <a:gd name="connsiteY54" fmla="*/ 40320 h 504000"/>
              <a:gd name="connsiteX55" fmla="*/ 231840 w 504000"/>
              <a:gd name="connsiteY55" fmla="*/ 40320 h 504000"/>
              <a:gd name="connsiteX56" fmla="*/ 231840 w 504000"/>
              <a:gd name="connsiteY56" fmla="*/ 20160 h 504000"/>
              <a:gd name="connsiteX57" fmla="*/ 252000 w 504000"/>
              <a:gd name="connsiteY57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04000" h="504000">
                <a:moveTo>
                  <a:pt x="375106" y="131098"/>
                </a:moveTo>
                <a:cubicBezTo>
                  <a:pt x="382298" y="131844"/>
                  <a:pt x="388540" y="136383"/>
                  <a:pt x="391465" y="142994"/>
                </a:cubicBezTo>
                <a:cubicBezTo>
                  <a:pt x="394390" y="149606"/>
                  <a:pt x="393551" y="157277"/>
                  <a:pt x="389265" y="163100"/>
                </a:cubicBezTo>
                <a:lnTo>
                  <a:pt x="308625" y="273980"/>
                </a:lnTo>
                <a:cubicBezTo>
                  <a:pt x="305400" y="278416"/>
                  <a:pt x="300506" y="281346"/>
                  <a:pt x="295074" y="282095"/>
                </a:cubicBezTo>
                <a:cubicBezTo>
                  <a:pt x="289640" y="282845"/>
                  <a:pt x="284134" y="281348"/>
                  <a:pt x="279828" y="277949"/>
                </a:cubicBezTo>
                <a:lnTo>
                  <a:pt x="200139" y="215031"/>
                </a:lnTo>
                <a:lnTo>
                  <a:pt x="147055" y="284451"/>
                </a:lnTo>
                <a:cubicBezTo>
                  <a:pt x="140292" y="293296"/>
                  <a:pt x="127638" y="294982"/>
                  <a:pt x="118794" y="288218"/>
                </a:cubicBezTo>
                <a:cubicBezTo>
                  <a:pt x="109949" y="281455"/>
                  <a:pt x="108262" y="268801"/>
                  <a:pt x="115026" y="259957"/>
                </a:cubicBezTo>
                <a:lnTo>
                  <a:pt x="180546" y="174277"/>
                </a:lnTo>
                <a:cubicBezTo>
                  <a:pt x="183827" y="169986"/>
                  <a:pt x="188691" y="167191"/>
                  <a:pt x="194051" y="166518"/>
                </a:cubicBezTo>
                <a:cubicBezTo>
                  <a:pt x="199410" y="165846"/>
                  <a:pt x="204814" y="167352"/>
                  <a:pt x="209054" y="170698"/>
                </a:cubicBezTo>
                <a:lnTo>
                  <a:pt x="288352" y="233308"/>
                </a:lnTo>
                <a:lnTo>
                  <a:pt x="356657" y="139387"/>
                </a:lnTo>
                <a:cubicBezTo>
                  <a:pt x="360875" y="133516"/>
                  <a:pt x="367915" y="130353"/>
                  <a:pt x="375106" y="131098"/>
                </a:cubicBezTo>
                <a:close/>
                <a:moveTo>
                  <a:pt x="70560" y="80640"/>
                </a:moveTo>
                <a:lnTo>
                  <a:pt x="70560" y="347760"/>
                </a:lnTo>
                <a:lnTo>
                  <a:pt x="433440" y="347760"/>
                </a:lnTo>
                <a:lnTo>
                  <a:pt x="433440" y="80640"/>
                </a:lnTo>
                <a:close/>
                <a:moveTo>
                  <a:pt x="252000" y="0"/>
                </a:moveTo>
                <a:cubicBezTo>
                  <a:pt x="263134" y="0"/>
                  <a:pt x="272160" y="9026"/>
                  <a:pt x="272160" y="20160"/>
                </a:cubicBezTo>
                <a:lnTo>
                  <a:pt x="272160" y="40320"/>
                </a:lnTo>
                <a:lnTo>
                  <a:pt x="483840" y="40320"/>
                </a:lnTo>
                <a:cubicBezTo>
                  <a:pt x="494974" y="40320"/>
                  <a:pt x="504000" y="49346"/>
                  <a:pt x="504000" y="60480"/>
                </a:cubicBezTo>
                <a:cubicBezTo>
                  <a:pt x="504000" y="71614"/>
                  <a:pt x="494974" y="80640"/>
                  <a:pt x="483840" y="80640"/>
                </a:cubicBezTo>
                <a:lnTo>
                  <a:pt x="473760" y="80640"/>
                </a:lnTo>
                <a:lnTo>
                  <a:pt x="473760" y="347760"/>
                </a:lnTo>
                <a:lnTo>
                  <a:pt x="483840" y="347760"/>
                </a:lnTo>
                <a:cubicBezTo>
                  <a:pt x="494974" y="347760"/>
                  <a:pt x="504000" y="356786"/>
                  <a:pt x="504000" y="367920"/>
                </a:cubicBezTo>
                <a:cubicBezTo>
                  <a:pt x="504000" y="379054"/>
                  <a:pt x="494974" y="388080"/>
                  <a:pt x="483840" y="388080"/>
                </a:cubicBezTo>
                <a:lnTo>
                  <a:pt x="362975" y="388080"/>
                </a:lnTo>
                <a:lnTo>
                  <a:pt x="427140" y="449064"/>
                </a:lnTo>
                <a:cubicBezTo>
                  <a:pt x="432718" y="453930"/>
                  <a:pt x="435180" y="461462"/>
                  <a:pt x="433554" y="468683"/>
                </a:cubicBezTo>
                <a:cubicBezTo>
                  <a:pt x="431929" y="475904"/>
                  <a:pt x="426477" y="481654"/>
                  <a:pt x="419352" y="483661"/>
                </a:cubicBezTo>
                <a:cubicBezTo>
                  <a:pt x="412227" y="485667"/>
                  <a:pt x="404576" y="483608"/>
                  <a:pt x="399420" y="478296"/>
                </a:cubicBezTo>
                <a:lnTo>
                  <a:pt x="304429" y="388080"/>
                </a:lnTo>
                <a:lnTo>
                  <a:pt x="272160" y="388080"/>
                </a:lnTo>
                <a:lnTo>
                  <a:pt x="272160" y="483840"/>
                </a:lnTo>
                <a:cubicBezTo>
                  <a:pt x="272160" y="494974"/>
                  <a:pt x="263134" y="504000"/>
                  <a:pt x="252000" y="504000"/>
                </a:cubicBezTo>
                <a:cubicBezTo>
                  <a:pt x="240866" y="504000"/>
                  <a:pt x="231840" y="494974"/>
                  <a:pt x="231840" y="483840"/>
                </a:cubicBezTo>
                <a:lnTo>
                  <a:pt x="231840" y="388080"/>
                </a:lnTo>
                <a:lnTo>
                  <a:pt x="199572" y="388080"/>
                </a:lnTo>
                <a:lnTo>
                  <a:pt x="104580" y="478296"/>
                </a:lnTo>
                <a:cubicBezTo>
                  <a:pt x="96435" y="485402"/>
                  <a:pt x="84135" y="484821"/>
                  <a:pt x="76698" y="476977"/>
                </a:cubicBezTo>
                <a:cubicBezTo>
                  <a:pt x="69260" y="469134"/>
                  <a:pt x="69332" y="456821"/>
                  <a:pt x="76860" y="449064"/>
                </a:cubicBezTo>
                <a:lnTo>
                  <a:pt x="141026" y="388080"/>
                </a:lnTo>
                <a:lnTo>
                  <a:pt x="20160" y="388080"/>
                </a:lnTo>
                <a:cubicBezTo>
                  <a:pt x="9026" y="388080"/>
                  <a:pt x="0" y="379054"/>
                  <a:pt x="0" y="367920"/>
                </a:cubicBezTo>
                <a:cubicBezTo>
                  <a:pt x="0" y="356786"/>
                  <a:pt x="9026" y="347760"/>
                  <a:pt x="20160" y="347760"/>
                </a:cubicBezTo>
                <a:lnTo>
                  <a:pt x="30240" y="347760"/>
                </a:lnTo>
                <a:lnTo>
                  <a:pt x="30240" y="80640"/>
                </a:lnTo>
                <a:lnTo>
                  <a:pt x="20160" y="80640"/>
                </a:lnTo>
                <a:cubicBezTo>
                  <a:pt x="9026" y="80640"/>
                  <a:pt x="0" y="71614"/>
                  <a:pt x="0" y="60480"/>
                </a:cubicBezTo>
                <a:cubicBezTo>
                  <a:pt x="0" y="49346"/>
                  <a:pt x="9026" y="40320"/>
                  <a:pt x="20160" y="40320"/>
                </a:cubicBezTo>
                <a:lnTo>
                  <a:pt x="231840" y="40320"/>
                </a:lnTo>
                <a:lnTo>
                  <a:pt x="231840" y="20160"/>
                </a:lnTo>
                <a:cubicBezTo>
                  <a:pt x="231840" y="9026"/>
                  <a:pt x="240866" y="0"/>
                  <a:pt x="252000" y="0"/>
                </a:cubicBezTo>
                <a:close/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: 形状 43"/>
          <p:cNvSpPr/>
          <p:nvPr>
            <p:custDataLst>
              <p:tags r:id="rId6"/>
            </p:custDataLst>
          </p:nvPr>
        </p:nvSpPr>
        <p:spPr>
          <a:xfrm>
            <a:off x="4472108" y="2385245"/>
            <a:ext cx="419170" cy="332967"/>
          </a:xfrm>
          <a:custGeom>
            <a:avLst/>
            <a:gdLst>
              <a:gd name="connsiteX0" fmla="*/ 296944 w 504001"/>
              <a:gd name="connsiteY0" fmla="*/ 112577 h 400512"/>
              <a:gd name="connsiteX1" fmla="*/ 314944 w 504001"/>
              <a:gd name="connsiteY1" fmla="*/ 130577 h 400512"/>
              <a:gd name="connsiteX2" fmla="*/ 314944 w 504001"/>
              <a:gd name="connsiteY2" fmla="*/ 148577 h 400512"/>
              <a:gd name="connsiteX3" fmla="*/ 296944 w 504001"/>
              <a:gd name="connsiteY3" fmla="*/ 166577 h 400512"/>
              <a:gd name="connsiteX4" fmla="*/ 278944 w 504001"/>
              <a:gd name="connsiteY4" fmla="*/ 148577 h 400512"/>
              <a:gd name="connsiteX5" fmla="*/ 278944 w 504001"/>
              <a:gd name="connsiteY5" fmla="*/ 130577 h 400512"/>
              <a:gd name="connsiteX6" fmla="*/ 296944 w 504001"/>
              <a:gd name="connsiteY6" fmla="*/ 112577 h 400512"/>
              <a:gd name="connsiteX7" fmla="*/ 207058 w 504001"/>
              <a:gd name="connsiteY7" fmla="*/ 112577 h 400512"/>
              <a:gd name="connsiteX8" fmla="*/ 225058 w 504001"/>
              <a:gd name="connsiteY8" fmla="*/ 130577 h 400512"/>
              <a:gd name="connsiteX9" fmla="*/ 225058 w 504001"/>
              <a:gd name="connsiteY9" fmla="*/ 148577 h 400512"/>
              <a:gd name="connsiteX10" fmla="*/ 207058 w 504001"/>
              <a:gd name="connsiteY10" fmla="*/ 166577 h 400512"/>
              <a:gd name="connsiteX11" fmla="*/ 189058 w 504001"/>
              <a:gd name="connsiteY11" fmla="*/ 148577 h 400512"/>
              <a:gd name="connsiteX12" fmla="*/ 189058 w 504001"/>
              <a:gd name="connsiteY12" fmla="*/ 130577 h 400512"/>
              <a:gd name="connsiteX13" fmla="*/ 207058 w 504001"/>
              <a:gd name="connsiteY13" fmla="*/ 112577 h 400512"/>
              <a:gd name="connsiteX14" fmla="*/ 117172 w 504001"/>
              <a:gd name="connsiteY14" fmla="*/ 112577 h 400512"/>
              <a:gd name="connsiteX15" fmla="*/ 135172 w 504001"/>
              <a:gd name="connsiteY15" fmla="*/ 130577 h 400512"/>
              <a:gd name="connsiteX16" fmla="*/ 135172 w 504001"/>
              <a:gd name="connsiteY16" fmla="*/ 148577 h 400512"/>
              <a:gd name="connsiteX17" fmla="*/ 117172 w 504001"/>
              <a:gd name="connsiteY17" fmla="*/ 166577 h 400512"/>
              <a:gd name="connsiteX18" fmla="*/ 99172 w 504001"/>
              <a:gd name="connsiteY18" fmla="*/ 148577 h 400512"/>
              <a:gd name="connsiteX19" fmla="*/ 99172 w 504001"/>
              <a:gd name="connsiteY19" fmla="*/ 130577 h 400512"/>
              <a:gd name="connsiteX20" fmla="*/ 117172 w 504001"/>
              <a:gd name="connsiteY20" fmla="*/ 112577 h 400512"/>
              <a:gd name="connsiteX21" fmla="*/ 418501 w 504001"/>
              <a:gd name="connsiteY21" fmla="*/ 94500 h 400512"/>
              <a:gd name="connsiteX22" fmla="*/ 418501 w 504001"/>
              <a:gd name="connsiteY22" fmla="*/ 256500 h 400512"/>
              <a:gd name="connsiteX23" fmla="*/ 400501 w 504001"/>
              <a:gd name="connsiteY23" fmla="*/ 274500 h 400512"/>
              <a:gd name="connsiteX24" fmla="*/ 144000 w 504001"/>
              <a:gd name="connsiteY24" fmla="*/ 274500 h 400512"/>
              <a:gd name="connsiteX25" fmla="*/ 144000 w 504001"/>
              <a:gd name="connsiteY25" fmla="*/ 310500 h 400512"/>
              <a:gd name="connsiteX26" fmla="*/ 418501 w 504001"/>
              <a:gd name="connsiteY26" fmla="*/ 310500 h 400512"/>
              <a:gd name="connsiteX27" fmla="*/ 429751 w 504001"/>
              <a:gd name="connsiteY27" fmla="*/ 314438 h 400512"/>
              <a:gd name="connsiteX28" fmla="*/ 468001 w 504001"/>
              <a:gd name="connsiteY28" fmla="*/ 345049 h 400512"/>
              <a:gd name="connsiteX29" fmla="*/ 468001 w 504001"/>
              <a:gd name="connsiteY29" fmla="*/ 94500 h 400512"/>
              <a:gd name="connsiteX30" fmla="*/ 36000 w 504001"/>
              <a:gd name="connsiteY30" fmla="*/ 36000 h 400512"/>
              <a:gd name="connsiteX31" fmla="*/ 36000 w 504001"/>
              <a:gd name="connsiteY31" fmla="*/ 280547 h 400512"/>
              <a:gd name="connsiteX32" fmla="*/ 72771 w 504001"/>
              <a:gd name="connsiteY32" fmla="*/ 243771 h 400512"/>
              <a:gd name="connsiteX33" fmla="*/ 85500 w 504001"/>
              <a:gd name="connsiteY33" fmla="*/ 238500 h 400512"/>
              <a:gd name="connsiteX34" fmla="*/ 382500 w 504001"/>
              <a:gd name="connsiteY34" fmla="*/ 238500 h 400512"/>
              <a:gd name="connsiteX35" fmla="*/ 382500 w 504001"/>
              <a:gd name="connsiteY35" fmla="*/ 36000 h 400512"/>
              <a:gd name="connsiteX36" fmla="*/ 18000 w 504001"/>
              <a:gd name="connsiteY36" fmla="*/ 0 h 400512"/>
              <a:gd name="connsiteX37" fmla="*/ 400501 w 504001"/>
              <a:gd name="connsiteY37" fmla="*/ 0 h 400512"/>
              <a:gd name="connsiteX38" fmla="*/ 418501 w 504001"/>
              <a:gd name="connsiteY38" fmla="*/ 18000 h 400512"/>
              <a:gd name="connsiteX39" fmla="*/ 418501 w 504001"/>
              <a:gd name="connsiteY39" fmla="*/ 58500 h 400512"/>
              <a:gd name="connsiteX40" fmla="*/ 486001 w 504001"/>
              <a:gd name="connsiteY40" fmla="*/ 58500 h 400512"/>
              <a:gd name="connsiteX41" fmla="*/ 504001 w 504001"/>
              <a:gd name="connsiteY41" fmla="*/ 76500 h 400512"/>
              <a:gd name="connsiteX42" fmla="*/ 504001 w 504001"/>
              <a:gd name="connsiteY42" fmla="*/ 382500 h 400512"/>
              <a:gd name="connsiteX43" fmla="*/ 493800 w 504001"/>
              <a:gd name="connsiteY43" fmla="*/ 398734 h 400512"/>
              <a:gd name="connsiteX44" fmla="*/ 474751 w 504001"/>
              <a:gd name="connsiteY44" fmla="*/ 396563 h 400512"/>
              <a:gd name="connsiteX45" fmla="*/ 412184 w 504001"/>
              <a:gd name="connsiteY45" fmla="*/ 346500 h 400512"/>
              <a:gd name="connsiteX46" fmla="*/ 126000 w 504001"/>
              <a:gd name="connsiteY46" fmla="*/ 346500 h 400512"/>
              <a:gd name="connsiteX47" fmla="*/ 108000 w 504001"/>
              <a:gd name="connsiteY47" fmla="*/ 328500 h 400512"/>
              <a:gd name="connsiteX48" fmla="*/ 108000 w 504001"/>
              <a:gd name="connsiteY48" fmla="*/ 274500 h 400512"/>
              <a:gd name="connsiteX49" fmla="*/ 92953 w 504001"/>
              <a:gd name="connsiteY49" fmla="*/ 274500 h 400512"/>
              <a:gd name="connsiteX50" fmla="*/ 30729 w 504001"/>
              <a:gd name="connsiteY50" fmla="*/ 336730 h 400512"/>
              <a:gd name="connsiteX51" fmla="*/ 11111 w 504001"/>
              <a:gd name="connsiteY51" fmla="*/ 340633 h 400512"/>
              <a:gd name="connsiteX52" fmla="*/ 0 w 504001"/>
              <a:gd name="connsiteY52" fmla="*/ 324000 h 400512"/>
              <a:gd name="connsiteX53" fmla="*/ 0 w 504001"/>
              <a:gd name="connsiteY53" fmla="*/ 18000 h 400512"/>
              <a:gd name="connsiteX54" fmla="*/ 18000 w 504001"/>
              <a:gd name="connsiteY54" fmla="*/ 0 h 40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04001" h="400512">
                <a:moveTo>
                  <a:pt x="296944" y="112577"/>
                </a:moveTo>
                <a:cubicBezTo>
                  <a:pt x="306885" y="112577"/>
                  <a:pt x="314944" y="120636"/>
                  <a:pt x="314944" y="130577"/>
                </a:cubicBezTo>
                <a:lnTo>
                  <a:pt x="314944" y="148577"/>
                </a:lnTo>
                <a:cubicBezTo>
                  <a:pt x="314944" y="158518"/>
                  <a:pt x="306885" y="166577"/>
                  <a:pt x="296944" y="166577"/>
                </a:cubicBezTo>
                <a:cubicBezTo>
                  <a:pt x="287003" y="166577"/>
                  <a:pt x="278944" y="158518"/>
                  <a:pt x="278944" y="148577"/>
                </a:cubicBezTo>
                <a:lnTo>
                  <a:pt x="278944" y="130577"/>
                </a:lnTo>
                <a:cubicBezTo>
                  <a:pt x="278944" y="120636"/>
                  <a:pt x="287003" y="112577"/>
                  <a:pt x="296944" y="112577"/>
                </a:cubicBezTo>
                <a:close/>
                <a:moveTo>
                  <a:pt x="207058" y="112577"/>
                </a:moveTo>
                <a:cubicBezTo>
                  <a:pt x="216999" y="112577"/>
                  <a:pt x="225058" y="120636"/>
                  <a:pt x="225058" y="130577"/>
                </a:cubicBezTo>
                <a:lnTo>
                  <a:pt x="225058" y="148577"/>
                </a:lnTo>
                <a:cubicBezTo>
                  <a:pt x="225058" y="158518"/>
                  <a:pt x="216999" y="166577"/>
                  <a:pt x="207058" y="166577"/>
                </a:cubicBezTo>
                <a:cubicBezTo>
                  <a:pt x="197117" y="166577"/>
                  <a:pt x="189058" y="158518"/>
                  <a:pt x="189058" y="148577"/>
                </a:cubicBezTo>
                <a:lnTo>
                  <a:pt x="189058" y="130577"/>
                </a:lnTo>
                <a:cubicBezTo>
                  <a:pt x="189058" y="120636"/>
                  <a:pt x="197117" y="112577"/>
                  <a:pt x="207058" y="112577"/>
                </a:cubicBezTo>
                <a:close/>
                <a:moveTo>
                  <a:pt x="117172" y="112577"/>
                </a:moveTo>
                <a:cubicBezTo>
                  <a:pt x="127114" y="112577"/>
                  <a:pt x="135172" y="120636"/>
                  <a:pt x="135172" y="130577"/>
                </a:cubicBezTo>
                <a:lnTo>
                  <a:pt x="135172" y="148577"/>
                </a:lnTo>
                <a:cubicBezTo>
                  <a:pt x="135172" y="158518"/>
                  <a:pt x="127114" y="166577"/>
                  <a:pt x="117172" y="166577"/>
                </a:cubicBezTo>
                <a:cubicBezTo>
                  <a:pt x="107231" y="166577"/>
                  <a:pt x="99172" y="158518"/>
                  <a:pt x="99172" y="148577"/>
                </a:cubicBezTo>
                <a:lnTo>
                  <a:pt x="99172" y="130577"/>
                </a:lnTo>
                <a:cubicBezTo>
                  <a:pt x="99172" y="120636"/>
                  <a:pt x="107231" y="112577"/>
                  <a:pt x="117172" y="112577"/>
                </a:cubicBezTo>
                <a:close/>
                <a:moveTo>
                  <a:pt x="418501" y="94500"/>
                </a:moveTo>
                <a:lnTo>
                  <a:pt x="418501" y="256500"/>
                </a:lnTo>
                <a:cubicBezTo>
                  <a:pt x="418501" y="266441"/>
                  <a:pt x="410442" y="274500"/>
                  <a:pt x="400501" y="274500"/>
                </a:cubicBezTo>
                <a:lnTo>
                  <a:pt x="144000" y="274500"/>
                </a:lnTo>
                <a:lnTo>
                  <a:pt x="144000" y="310500"/>
                </a:lnTo>
                <a:lnTo>
                  <a:pt x="418501" y="310500"/>
                </a:lnTo>
                <a:cubicBezTo>
                  <a:pt x="422589" y="310497"/>
                  <a:pt x="426557" y="311886"/>
                  <a:pt x="429751" y="314438"/>
                </a:cubicBezTo>
                <a:lnTo>
                  <a:pt x="468001" y="345049"/>
                </a:lnTo>
                <a:lnTo>
                  <a:pt x="468001" y="94500"/>
                </a:lnTo>
                <a:close/>
                <a:moveTo>
                  <a:pt x="36000" y="36000"/>
                </a:moveTo>
                <a:lnTo>
                  <a:pt x="36000" y="280547"/>
                </a:lnTo>
                <a:lnTo>
                  <a:pt x="72771" y="243771"/>
                </a:lnTo>
                <a:cubicBezTo>
                  <a:pt x="76147" y="240395"/>
                  <a:pt x="80726" y="238500"/>
                  <a:pt x="85500" y="238500"/>
                </a:cubicBezTo>
                <a:lnTo>
                  <a:pt x="382500" y="238500"/>
                </a:lnTo>
                <a:lnTo>
                  <a:pt x="382500" y="36000"/>
                </a:lnTo>
                <a:close/>
                <a:moveTo>
                  <a:pt x="18000" y="0"/>
                </a:moveTo>
                <a:lnTo>
                  <a:pt x="400501" y="0"/>
                </a:lnTo>
                <a:cubicBezTo>
                  <a:pt x="410442" y="0"/>
                  <a:pt x="418501" y="8059"/>
                  <a:pt x="418501" y="18000"/>
                </a:cubicBezTo>
                <a:lnTo>
                  <a:pt x="418501" y="58500"/>
                </a:lnTo>
                <a:lnTo>
                  <a:pt x="486001" y="58500"/>
                </a:lnTo>
                <a:cubicBezTo>
                  <a:pt x="495942" y="58500"/>
                  <a:pt x="504001" y="66559"/>
                  <a:pt x="504001" y="76500"/>
                </a:cubicBezTo>
                <a:lnTo>
                  <a:pt x="504001" y="382500"/>
                </a:lnTo>
                <a:cubicBezTo>
                  <a:pt x="504005" y="389423"/>
                  <a:pt x="500039" y="395735"/>
                  <a:pt x="493800" y="398734"/>
                </a:cubicBezTo>
                <a:cubicBezTo>
                  <a:pt x="487561" y="401734"/>
                  <a:pt x="480155" y="400890"/>
                  <a:pt x="474751" y="396563"/>
                </a:cubicBezTo>
                <a:lnTo>
                  <a:pt x="412184" y="346500"/>
                </a:lnTo>
                <a:lnTo>
                  <a:pt x="126000" y="346500"/>
                </a:lnTo>
                <a:cubicBezTo>
                  <a:pt x="116059" y="346500"/>
                  <a:pt x="108000" y="338441"/>
                  <a:pt x="108000" y="328500"/>
                </a:cubicBezTo>
                <a:lnTo>
                  <a:pt x="108000" y="274500"/>
                </a:lnTo>
                <a:lnTo>
                  <a:pt x="92953" y="274500"/>
                </a:lnTo>
                <a:lnTo>
                  <a:pt x="30729" y="336730"/>
                </a:lnTo>
                <a:cubicBezTo>
                  <a:pt x="25581" y="341879"/>
                  <a:pt x="17838" y="343420"/>
                  <a:pt x="11111" y="340633"/>
                </a:cubicBezTo>
                <a:cubicBezTo>
                  <a:pt x="4384" y="337846"/>
                  <a:pt x="-1" y="331281"/>
                  <a:pt x="0" y="324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1"/>
          </a:solidFill>
          <a:ln w="553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图形 18" descr="32313538383938393b32313538373838333bc6ecd6c4"/>
          <p:cNvSpPr/>
          <p:nvPr>
            <p:custDataLst>
              <p:tags r:id="rId7"/>
            </p:custDataLst>
          </p:nvPr>
        </p:nvSpPr>
        <p:spPr>
          <a:xfrm>
            <a:off x="4472108" y="3819769"/>
            <a:ext cx="390217" cy="419170"/>
          </a:xfrm>
          <a:custGeom>
            <a:avLst/>
            <a:gdLst>
              <a:gd name="connsiteX0" fmla="*/ 448156 w 468720"/>
              <a:gd name="connsiteY0" fmla="*/ 75216 h 504000"/>
              <a:gd name="connsiteX1" fmla="*/ 317116 w 468720"/>
              <a:gd name="connsiteY1" fmla="*/ 75216 h 504000"/>
              <a:gd name="connsiteX2" fmla="*/ 317116 w 468720"/>
              <a:gd name="connsiteY2" fmla="*/ 19776 h 504000"/>
              <a:gd name="connsiteX3" fmla="*/ 296956 w 468720"/>
              <a:gd name="connsiteY3" fmla="*/ -384 h 504000"/>
              <a:gd name="connsiteX4" fmla="*/ 19756 w 468720"/>
              <a:gd name="connsiteY4" fmla="*/ -384 h 504000"/>
              <a:gd name="connsiteX5" fmla="*/ -404 w 468720"/>
              <a:gd name="connsiteY5" fmla="*/ 19776 h 504000"/>
              <a:gd name="connsiteX6" fmla="*/ -404 w 468720"/>
              <a:gd name="connsiteY6" fmla="*/ 483456 h 504000"/>
              <a:gd name="connsiteX7" fmla="*/ 19756 w 468720"/>
              <a:gd name="connsiteY7" fmla="*/ 503616 h 504000"/>
              <a:gd name="connsiteX8" fmla="*/ 95356 w 468720"/>
              <a:gd name="connsiteY8" fmla="*/ 503616 h 504000"/>
              <a:gd name="connsiteX9" fmla="*/ 115516 w 468720"/>
              <a:gd name="connsiteY9" fmla="*/ 483456 h 504000"/>
              <a:gd name="connsiteX10" fmla="*/ 115516 w 468720"/>
              <a:gd name="connsiteY10" fmla="*/ 317136 h 504000"/>
              <a:gd name="connsiteX11" fmla="*/ 276796 w 468720"/>
              <a:gd name="connsiteY11" fmla="*/ 317136 h 504000"/>
              <a:gd name="connsiteX12" fmla="*/ 276796 w 468720"/>
              <a:gd name="connsiteY12" fmla="*/ 372576 h 504000"/>
              <a:gd name="connsiteX13" fmla="*/ 296956 w 468720"/>
              <a:gd name="connsiteY13" fmla="*/ 392736 h 504000"/>
              <a:gd name="connsiteX14" fmla="*/ 448156 w 468720"/>
              <a:gd name="connsiteY14" fmla="*/ 392736 h 504000"/>
              <a:gd name="connsiteX15" fmla="*/ 468316 w 468720"/>
              <a:gd name="connsiteY15" fmla="*/ 372576 h 504000"/>
              <a:gd name="connsiteX16" fmla="*/ 468316 w 468720"/>
              <a:gd name="connsiteY16" fmla="*/ 95376 h 504000"/>
              <a:gd name="connsiteX17" fmla="*/ 448156 w 468720"/>
              <a:gd name="connsiteY17" fmla="*/ 75216 h 504000"/>
              <a:gd name="connsiteX18" fmla="*/ 75196 w 468720"/>
              <a:gd name="connsiteY18" fmla="*/ 463296 h 504000"/>
              <a:gd name="connsiteX19" fmla="*/ 39916 w 468720"/>
              <a:gd name="connsiteY19" fmla="*/ 463296 h 504000"/>
              <a:gd name="connsiteX20" fmla="*/ 39916 w 468720"/>
              <a:gd name="connsiteY20" fmla="*/ 39936 h 504000"/>
              <a:gd name="connsiteX21" fmla="*/ 75196 w 468720"/>
              <a:gd name="connsiteY21" fmla="*/ 39936 h 504000"/>
              <a:gd name="connsiteX22" fmla="*/ 75196 w 468720"/>
              <a:gd name="connsiteY22" fmla="*/ 463296 h 504000"/>
              <a:gd name="connsiteX23" fmla="*/ 115516 w 468720"/>
              <a:gd name="connsiteY23" fmla="*/ 276816 h 504000"/>
              <a:gd name="connsiteX24" fmla="*/ 115516 w 468720"/>
              <a:gd name="connsiteY24" fmla="*/ 39936 h 504000"/>
              <a:gd name="connsiteX25" fmla="*/ 276796 w 468720"/>
              <a:gd name="connsiteY25" fmla="*/ 39936 h 504000"/>
              <a:gd name="connsiteX26" fmla="*/ 276796 w 468720"/>
              <a:gd name="connsiteY26" fmla="*/ 276816 h 504000"/>
              <a:gd name="connsiteX27" fmla="*/ 115516 w 468720"/>
              <a:gd name="connsiteY27" fmla="*/ 276816 h 504000"/>
              <a:gd name="connsiteX28" fmla="*/ 427996 w 468720"/>
              <a:gd name="connsiteY28" fmla="*/ 352416 h 504000"/>
              <a:gd name="connsiteX29" fmla="*/ 317116 w 468720"/>
              <a:gd name="connsiteY29" fmla="*/ 352416 h 504000"/>
              <a:gd name="connsiteX30" fmla="*/ 317116 w 468720"/>
              <a:gd name="connsiteY30" fmla="*/ 115536 h 504000"/>
              <a:gd name="connsiteX31" fmla="*/ 427996 w 468720"/>
              <a:gd name="connsiteY31" fmla="*/ 115536 h 504000"/>
              <a:gd name="connsiteX32" fmla="*/ 427996 w 468720"/>
              <a:gd name="connsiteY32" fmla="*/ 352416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8720" h="504000">
                <a:moveTo>
                  <a:pt x="448156" y="75216"/>
                </a:moveTo>
                <a:lnTo>
                  <a:pt x="317116" y="75216"/>
                </a:lnTo>
                <a:lnTo>
                  <a:pt x="317116" y="19776"/>
                </a:lnTo>
                <a:cubicBezTo>
                  <a:pt x="317116" y="8642"/>
                  <a:pt x="308090" y="-384"/>
                  <a:pt x="296956" y="-384"/>
                </a:cubicBezTo>
                <a:lnTo>
                  <a:pt x="19756" y="-384"/>
                </a:lnTo>
                <a:cubicBezTo>
                  <a:pt x="8622" y="-384"/>
                  <a:pt x="-404" y="8642"/>
                  <a:pt x="-404" y="19776"/>
                </a:cubicBezTo>
                <a:lnTo>
                  <a:pt x="-404" y="483456"/>
                </a:lnTo>
                <a:cubicBezTo>
                  <a:pt x="-404" y="494590"/>
                  <a:pt x="8622" y="503616"/>
                  <a:pt x="19756" y="503616"/>
                </a:cubicBezTo>
                <a:lnTo>
                  <a:pt x="95356" y="503616"/>
                </a:lnTo>
                <a:cubicBezTo>
                  <a:pt x="106490" y="503616"/>
                  <a:pt x="115516" y="494590"/>
                  <a:pt x="115516" y="483456"/>
                </a:cubicBezTo>
                <a:lnTo>
                  <a:pt x="115516" y="317136"/>
                </a:lnTo>
                <a:lnTo>
                  <a:pt x="276796" y="317136"/>
                </a:lnTo>
                <a:lnTo>
                  <a:pt x="276796" y="372576"/>
                </a:lnTo>
                <a:cubicBezTo>
                  <a:pt x="276796" y="383710"/>
                  <a:pt x="285822" y="392736"/>
                  <a:pt x="296956" y="392736"/>
                </a:cubicBezTo>
                <a:lnTo>
                  <a:pt x="448156" y="392736"/>
                </a:lnTo>
                <a:cubicBezTo>
                  <a:pt x="459290" y="392736"/>
                  <a:pt x="468316" y="383710"/>
                  <a:pt x="468316" y="372576"/>
                </a:cubicBezTo>
                <a:lnTo>
                  <a:pt x="468316" y="95376"/>
                </a:lnTo>
                <a:cubicBezTo>
                  <a:pt x="468316" y="84242"/>
                  <a:pt x="459290" y="75216"/>
                  <a:pt x="448156" y="75216"/>
                </a:cubicBezTo>
                <a:moveTo>
                  <a:pt x="75196" y="463296"/>
                </a:moveTo>
                <a:lnTo>
                  <a:pt x="39916" y="463296"/>
                </a:lnTo>
                <a:lnTo>
                  <a:pt x="39916" y="39936"/>
                </a:lnTo>
                <a:lnTo>
                  <a:pt x="75196" y="39936"/>
                </a:lnTo>
                <a:lnTo>
                  <a:pt x="75196" y="463296"/>
                </a:lnTo>
                <a:moveTo>
                  <a:pt x="115516" y="276816"/>
                </a:moveTo>
                <a:lnTo>
                  <a:pt x="115516" y="39936"/>
                </a:lnTo>
                <a:lnTo>
                  <a:pt x="276796" y="39936"/>
                </a:lnTo>
                <a:lnTo>
                  <a:pt x="276796" y="276816"/>
                </a:lnTo>
                <a:lnTo>
                  <a:pt x="115516" y="276816"/>
                </a:lnTo>
                <a:moveTo>
                  <a:pt x="427996" y="352416"/>
                </a:moveTo>
                <a:lnTo>
                  <a:pt x="317116" y="352416"/>
                </a:lnTo>
                <a:lnTo>
                  <a:pt x="317116" y="115536"/>
                </a:lnTo>
                <a:lnTo>
                  <a:pt x="427996" y="115536"/>
                </a:lnTo>
                <a:lnTo>
                  <a:pt x="427996" y="352416"/>
                </a:lnTo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5209770" y="2670834"/>
            <a:ext cx="6325723" cy="889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结合传感器、5G、AI、云计算，分析交通实时动态数据、交通信号灯等维度信息，促进智慧交通发展。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5209770" y="2251005"/>
            <a:ext cx="6325723" cy="37179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智慧交通发展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5209540" y="4097655"/>
            <a:ext cx="6325870" cy="21412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通过大数据分析技术和可视化方法，能很好地分析交通参与者驾驶行为、监测交通事件、挖掘有价值的交通场景，快速地感知交通的时空态势，帮助城市道路交通管理者构建智慧交通指挥决策系统，从而</a:t>
            </a:r>
            <a:r>
              <a:rPr lang="zh-CN" altLang="en-US">
                <a:sym typeface="+mn-ea"/>
              </a:rPr>
              <a:t>有效判断拥堵、事故原因，基于历史数据进行有效预测</a:t>
            </a: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5209770" y="3677633"/>
            <a:ext cx="6325723" cy="37179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数据分析与可视化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1038" y="2866022"/>
            <a:ext cx="10829924" cy="1212491"/>
          </a:xfrm>
        </p:spPr>
        <p:txBody>
          <a:bodyPr wrap="square">
            <a:noAutofit/>
          </a:bodyPr>
          <a:lstStyle/>
          <a:p>
            <a:r>
              <a:rPr lang="zh-CN" altLang="en-US" dirty="0">
                <a:sym typeface="+mn-ea"/>
              </a:rPr>
              <a:t>数据理解及处理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81038" y="136525"/>
            <a:ext cx="10829924" cy="2458678"/>
          </a:xfrm>
        </p:spPr>
        <p:txBody>
          <a:bodyPr wrap="square">
            <a:noAutofit/>
          </a:bodyPr>
          <a:lstStyle/>
          <a:p>
            <a:r>
              <a:rPr lang="en-US" altLang="zh-CN" dirty="0"/>
              <a:t>02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00" y="215855"/>
            <a:ext cx="10800000" cy="720000"/>
          </a:xfrm>
        </p:spPr>
        <p:txBody>
          <a:bodyPr/>
          <a:p>
            <a:r>
              <a:rPr lang="zh-CN" altLang="en-US"/>
              <a:t>数据字段理解：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94055" y="1010285"/>
          <a:ext cx="10360025" cy="4838065"/>
        </p:xfrm>
        <a:graphic>
          <a:graphicData uri="http://schemas.openxmlformats.org/drawingml/2006/table">
            <a:tbl>
              <a:tblPr/>
              <a:tblGrid>
                <a:gridCol w="1791335"/>
                <a:gridCol w="3628390"/>
                <a:gridCol w="4940300"/>
              </a:tblGrid>
              <a:tr h="290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源字段名称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说明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备注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914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id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指道路中 交通参与者的ID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1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seq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指对应的数据帧帧号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可忽略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is_moving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指交通参与者的运动状态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0：静止1：运动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position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指交通参与者的位置，用（X，Y）表示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X：横坐标Y：纵坐标坐标系采用的局部坐标系，z值为高程数据，可忽略。(0,0,0)为坐标系的原点；忽略z值情况下，(0,0）为平面坐标系（x，y）的原点。如下图示意：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7024370" y="3611245"/>
            <a:ext cx="2886710" cy="1939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94055" y="6069965"/>
            <a:ext cx="10437495" cy="617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sym typeface="+mn-ea"/>
              </a:rPr>
              <a:t>数据集是通过路侧传感器对交通参与者进行实时感知，输出语义化数据，由交通参与者数据（机动车、非机动车、行人）和红绿灯数据组成。</a:t>
            </a:r>
            <a:endParaRPr lang="zh-CN" altLang="en-US" sz="1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49275" y="142240"/>
          <a:ext cx="11259820" cy="6603365"/>
        </p:xfrm>
        <a:graphic>
          <a:graphicData uri="http://schemas.openxmlformats.org/drawingml/2006/table">
            <a:tbl>
              <a:tblPr/>
              <a:tblGrid>
                <a:gridCol w="1946275"/>
                <a:gridCol w="3945890"/>
                <a:gridCol w="5367655"/>
              </a:tblGrid>
              <a:tr h="2496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shape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指交通参与者的形状，用（X，Y，Z）表示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X：长Y：宽Z：高所有的交通参与者，用长方体来表示其轮廓，因此每个交通参与者的外轮廓尺寸用“长宽高”表示，其中“高”为交通参与者的高度，长和宽的定义如下图所示；position为交通参与者的位置，该点为中心点，中心点为长和宽的中心点，见下图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86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orientation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指车头所朝向的方向，（-π，π）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orientation指约束车头朝向的坐标系，从（-π，π），正东为0，正北为π/2，正西为πor-π，正南为-π/2，如下图所示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velocity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指交通参与者的运动速度，单位m/s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43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type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指交通参与者的类型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枚举值类型：UNKNOWN = 0; //未识别CAR = 1; //小型车辆PEDESTRIAN = 2;//行人CYCLIST = 3;//非机动车TRUCK = 4;//卡车VAN = 5;//厢式货车、面包车BUS = 6;//客车STATIC = 7;//静态物体STATIC_EDGE = 8;//路牙CONE = 9;//锥桶TROLLEY = 10;//手推车、三轮车ROBOT = 11;//信号灯GATE = 12;//门、阀门、闸机、出入口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heading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指交通参与者的运动方向，（-π，π）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timeMeas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指传感器发现该交通参与者的时间戳(16位)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10245" y="1202690"/>
            <a:ext cx="1898015" cy="1297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0245" y="3075940"/>
            <a:ext cx="1638300" cy="10591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0439fddb-209a-11ef-bd69-2a73fd12487d.jpg@base@tag=imgScale&amp;m=1&amp;w=1153&amp;h=1153&amp;q=950439fddb-209a-11ef-bd69-2a73fd12487d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5031" r="5031"/>
          <a:stretch>
            <a:fillRect/>
          </a:stretch>
        </p:blipFill>
        <p:spPr>
          <a:xfrm>
            <a:off x="895621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数据处理（</a:t>
            </a:r>
            <a:r>
              <a:rPr lang="en-US" altLang="zh-CN"/>
              <a:t>python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68950" y="541020"/>
            <a:ext cx="6040120" cy="703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数据统计：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1.计算车辆类型：计算每种类型的车辆数量。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2.计算速度间隔：确定特定速度范围内的车辆比例。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3.计算移动比率：计算移动车辆的比例。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数据清洗：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通过删减不必要的字段（可视化图像用不上的数据）、排除错误数据（如type为0、重复或空缺数据等）、排序（按照时间升序）以供进一步分析，将原始 JSON 数据预处理为更可用的格式。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断面车流量处理：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.分配区域：根据 y 坐标，将车辆分配到不同的区域。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.转换为 DataFrame：将字典列表转换为 Pandas DataFrame 以便于操作。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.统计各路段车流量：统计各路段车辆数并打印结果。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363980" y="405130"/>
            <a:ext cx="9185910" cy="60471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  <p:tag name="KSO_WM_TEMPLATE_CATEGORY" val="custom"/>
  <p:tag name="KSO_WM_TEMPLATE_INDEX" val="2023182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82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821"/>
  <p:tag name="KSO_WM_TEMPLATE_THUMBS_INDEX" val="1、9"/>
</p:tagLst>
</file>

<file path=ppt/tags/tag131.xml><?xml version="1.0" encoding="utf-8"?>
<p:tagLst xmlns:p="http://schemas.openxmlformats.org/presentationml/2006/main">
  <p:tag name="KSO_WM_UNIT_SUBTYPE" val="b"/>
  <p:tag name="KSO_WM_UNIT_NOCLEAR" val="0"/>
  <p:tag name="KSO_WM_UNIT_VALUE" val="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821_1*f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PRESET_TEXT" val="汇报人：WPS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821_1*a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PRESET_TEXT" val="单击此处&#10;添加文档标题内容"/>
</p:tagLst>
</file>

<file path=ppt/tags/tag133.xml><?xml version="1.0" encoding="utf-8"?>
<p:tagLst xmlns:p="http://schemas.openxmlformats.org/presentationml/2006/main">
  <p:tag name="KSO_WM_SLIDE_ID" val="custom20231821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821"/>
  <p:tag name="KSO_WM_SLIDE_LAYOUT" val="a_f"/>
  <p:tag name="KSO_WM_SLIDE_LAYOUT_CNT" val="1_1"/>
  <p:tag name="KSO_WM_TEMPLATE_THUMBS_INDEX" val="1、9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a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20"/>
  <p:tag name="KSO_WM_DIAGRAM_GROUP_CODE" val="l1-1"/>
  <p:tag name="KSO_WM_UNIT_TYPE" val="a"/>
  <p:tag name="KSO_WM_UNIT_INDEX" val="1"/>
  <p:tag name="KSO_WM_UNIT_PRESET_TEXT" val="目录"/>
  <p:tag name="KSO_WM_UNIT_TEXT_FILL_FORE_SCHEMECOLOR_INDEX" val="2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i*1_1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PRESET_TEXT" val="01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a*1_1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UNIT_PRESET_TEXT" val="单击此处添加目录项标题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i*1_2_2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i*1_3_2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i*1_4_2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i*1_2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PRESET_TEXT" val="02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a*1_2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PRESET_TEXT" val="单击此处添加目录项标题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i*1_3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PRESET_TEXT" val="03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a*1_3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UNIT_PRESET_TEXT" val="单击此处添加目录项标题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i*1_4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PRESET_TEXT" val="04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4*l_h_a*1_4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4_1"/>
  <p:tag name="KSO_WM_DIAGRAM_VERSION" val="3"/>
  <p:tag name="KSO_WM_DIAGRAM_COLOR_TRICK" val="1"/>
  <p:tag name="KSO_WM_DIAGRAM_COLOR_TEXT_CAN_REMOVE" val="n"/>
  <p:tag name="KSO_WM_UNIT_PRESET_TEXT" val="单击此处添加目录项标题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SLIDE_ID" val="custom20231821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1821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7*a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46"/>
  <p:tag name="KSO_WM_UNIT_TYPE" val="a"/>
  <p:tag name="KSO_WM_UNIT_INDEX" val="1"/>
  <p:tag name="KSO_WM_UNIT_CONTENT_GROUP_TYPE" val="contentchip"/>
  <p:tag name="KSO_WM_UNIT_PRESET_TEXT" val="添加章节标题"/>
</p:tagLst>
</file>

<file path=ppt/tags/tag1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821_7*e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NOCLEAR" val="0"/>
  <p:tag name="KSO_WM_UNIT_TYPE" val="e"/>
  <p:tag name="KSO_WM_UNIT_INDEX" val="1"/>
  <p:tag name="KSO_WM_UNIT_VALUE" val="38"/>
  <p:tag name="KSO_WM_UNIT_PRESET_TEXT" val="04"/>
</p:tagLst>
</file>

<file path=ppt/tags/tag149.xml><?xml version="1.0" encoding="utf-8"?>
<p:tagLst xmlns:p="http://schemas.openxmlformats.org/presentationml/2006/main">
  <p:tag name="KSO_WM_SLIDE_ID" val="custom2023182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821"/>
  <p:tag name="KSO_WM_SLIDE_TYPE" val="sectionTitle"/>
  <p:tag name="KSO_WM_SLIDE_SUBTYPE" val="pureTxt"/>
  <p:tag name="KSO_WM_SLIDE_LAYOUT" val="a_e"/>
  <p:tag name="KSO_WM_SLIDE_LAYOUT_CNT" val="1_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VALUE" val="1904*10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2_1*d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5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21_2*l_h_f*1_1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120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21_2*l_h_a*1_1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26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112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21_2*l_h_x*1_1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54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89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21_2*l_h_x*1_2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55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112*10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21_2*l_h_x*1_3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5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21_2*l_h_f*1_2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120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21_2*l_h_a*1_2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26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21_2*l_h_f*1_3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120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21_2*l_h_a*1_3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26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1"/>
  <p:tag name="KSO_WM_SLIDE_ID" val="custom2023322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558.4*362.9"/>
  <p:tag name="KSO_WM_SLIDE_POSITION" val="349.855*128.45"/>
  <p:tag name="KSO_WM_DIAGRAM_GROUP_CODE" val="l1-1"/>
  <p:tag name="KSO_WM_SLIDE_DIAGTYPE" val="l"/>
  <p:tag name="KSO_WM_TAG_VERSION" val="3.0"/>
  <p:tag name="KSO_WM_SLIDE_LAYOUT" val="a_d_l"/>
  <p:tag name="KSO_WM_SLIDE_LAYOUT_CNT" val="1_1_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7*a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46"/>
  <p:tag name="KSO_WM_UNIT_TYPE" val="a"/>
  <p:tag name="KSO_WM_UNIT_INDEX" val="1"/>
  <p:tag name="KSO_WM_UNIT_CONTENT_GROUP_TYPE" val="contentchip"/>
  <p:tag name="KSO_WM_UNIT_PRESET_TEXT" val="添加章节标题"/>
</p:tagLst>
</file>

<file path=ppt/tags/tag1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821_7*e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NOCLEAR" val="0"/>
  <p:tag name="KSO_WM_UNIT_TYPE" val="e"/>
  <p:tag name="KSO_WM_UNIT_INDEX" val="1"/>
  <p:tag name="KSO_WM_UNIT_VALUE" val="38"/>
  <p:tag name="KSO_WM_UNIT_PRESET_TEXT" val="04"/>
</p:tagLst>
</file>

<file path=ppt/tags/tag163.xml><?xml version="1.0" encoding="utf-8"?>
<p:tagLst xmlns:p="http://schemas.openxmlformats.org/presentationml/2006/main">
  <p:tag name="KSO_WM_SLIDE_ID" val="custom2023182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821"/>
  <p:tag name="KSO_WM_SLIDE_TYPE" val="sectionTitle"/>
  <p:tag name="KSO_WM_SLIDE_SUBTYPE" val="pureTxt"/>
  <p:tag name="KSO_WM_SLIDE_LAYOUT" val="a_e"/>
  <p:tag name="KSO_WM_SLIDE_LAYOUT_CNT" val="1_1"/>
</p:tagLst>
</file>

<file path=ppt/tags/tag164.xml><?xml version="1.0" encoding="utf-8"?>
<p:tagLst xmlns:p="http://schemas.openxmlformats.org/presentationml/2006/main">
  <p:tag name="TABLE_ENDDRAG_ORIGIN_RECT" val="815*380"/>
  <p:tag name="TABLE_ENDDRAG_RECT" val="54*97*815*380"/>
</p:tagLst>
</file>

<file path=ppt/tags/tag165.xml><?xml version="1.0" encoding="utf-8"?>
<p:tagLst xmlns:p="http://schemas.openxmlformats.org/presentationml/2006/main">
  <p:tag name="KSO_WM_TEMPLATE_CATEGORY" val="custom"/>
  <p:tag name="KSO_WM_TEMPLATE_INDEX" val="20231821"/>
</p:tagLst>
</file>

<file path=ppt/tags/tag166.xml><?xml version="1.0" encoding="utf-8"?>
<p:tagLst xmlns:p="http://schemas.openxmlformats.org/presentationml/2006/main">
  <p:tag name="TABLE_ENDDRAG_ORIGIN_RECT" val="859*516"/>
  <p:tag name="TABLE_ENDDRAG_RECT" val="44*24*859*516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1"/>
</p:tagLst>
</file>

<file path=ppt/tags/tag168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1821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7*a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46"/>
  <p:tag name="KSO_WM_UNIT_TYPE" val="a"/>
  <p:tag name="KSO_WM_UNIT_INDEX" val="1"/>
  <p:tag name="KSO_WM_UNIT_CONTENT_GROUP_TYPE" val="contentchip"/>
  <p:tag name="KSO_WM_UNIT_PRESET_TEXT" val="添加章节标题"/>
</p:tagLst>
</file>

<file path=ppt/tags/tag17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821_7*e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NOCLEAR" val="0"/>
  <p:tag name="KSO_WM_UNIT_TYPE" val="e"/>
  <p:tag name="KSO_WM_UNIT_INDEX" val="1"/>
  <p:tag name="KSO_WM_UNIT_VALUE" val="38"/>
  <p:tag name="KSO_WM_UNIT_PRESET_TEXT" val="04"/>
</p:tagLst>
</file>

<file path=ppt/tags/tag174.xml><?xml version="1.0" encoding="utf-8"?>
<p:tagLst xmlns:p="http://schemas.openxmlformats.org/presentationml/2006/main">
  <p:tag name="KSO_WM_SLIDE_ID" val="custom2023182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821"/>
  <p:tag name="KSO_WM_SLIDE_TYPE" val="sectionTitle"/>
  <p:tag name="KSO_WM_SLIDE_SUBTYPE" val="pureTxt"/>
  <p:tag name="KSO_WM_SLIDE_LAYOUT" val="a_e"/>
  <p:tag name="KSO_WM_SLIDE_LAYOUT_CNT" val="1_1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93"/>
  <p:tag name="KSO_WM_UNIT_ID" val="custom20233593_1*a*1"/>
  <p:tag name="KSO_WM_UNIT_PRESET_TEXT" val="单击此处添加标题内容"/>
  <p:tag name="KSO_WM_UNIT_TEXT_FILL_FORE_SCHEMECOLOR_INDEX" val="5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UNIT_VALUE" val="1274*14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93_1*d*1"/>
  <p:tag name="KSO_WM_TEMPLATE_CATEGORY" val="custom"/>
  <p:tag name="KSO_WM_TEMPLATE_INDEX" val="2023359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4_1*l_h_a*1_1_1"/>
  <p:tag name="KSO_WM_TEMPLATE_CATEGORY" val="diagram"/>
  <p:tag name="KSO_WM_TEMPLATE_INDEX" val="20233524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422834645669,&quot;left&quot;:51.23022903081937,&quot;top&quot;:118.03291338582676,&quot;width&quot;:351.784423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24_1*l_h_a*1_3_1"/>
  <p:tag name="KSO_WM_TEMPLATE_CATEGORY" val="diagram"/>
  <p:tag name="KSO_WM_TEMPLATE_INDEX" val="20233524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422834645669,&quot;left&quot;:51.23022903081937,&quot;top&quot;:118.03291338582676,&quot;width&quot;:351.784423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4_1*l_h_a*1_2_1"/>
  <p:tag name="KSO_WM_TEMPLATE_CATEGORY" val="diagram"/>
  <p:tag name="KSO_WM_TEMPLATE_INDEX" val="20233524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422834645669,&quot;left&quot;:51.23022903081937,&quot;top&quot;:118.03291338582676,&quot;width&quot;:351.784423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5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24_1*l_h_x*1_1_1"/>
  <p:tag name="KSO_WM_TEMPLATE_CATEGORY" val="diagram"/>
  <p:tag name="KSO_WM_TEMPLATE_INDEX" val="20233524"/>
  <p:tag name="KSO_WM_UNIT_LAYERLEVEL" val="1_1_1"/>
  <p:tag name="KSO_WM_TAG_VERSION" val="3.0"/>
  <p:tag name="KSO_WM_BEAUTIFY_FLAG" val="#wm#"/>
  <p:tag name="KSO_WM_UNIT_FILL_TYPE" val="1"/>
  <p:tag name="KSO_WM_UNIT_FILL_FORE_SCHEMECOLOR_INDEX" val="13"/>
  <p:tag name="KSO_WM_UNIT_FILL_FORE_SCHEMECOLOR_INDEX_BRIGHTNESS" val="0"/>
  <p:tag name="KSO_WM_DIAGRAM_MAX_ITEMCNT" val="3"/>
  <p:tag name="KSO_WM_DIAGRAM_MIN_ITEMCNT" val="3"/>
  <p:tag name="KSO_WM_DIAGRAM_VIRTUALLY_FRAME" val="{&quot;height&quot;:284.7422834645669,&quot;left&quot;:51.23022903081937,&quot;top&quot;:118.03291338582676,&quot;width&quot;:351.784423828125}"/>
  <p:tag name="KSO_WM_DIAGRAM_COLOR_MATCH_VALUE" val="{&quot;shape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5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524_1*l_h_x*1_2_1"/>
  <p:tag name="KSO_WM_TEMPLATE_CATEGORY" val="diagram"/>
  <p:tag name="KSO_WM_TEMPLATE_INDEX" val="20233524"/>
  <p:tag name="KSO_WM_UNIT_LAYERLEVEL" val="1_1_1"/>
  <p:tag name="KSO_WM_TAG_VERSION" val="3.0"/>
  <p:tag name="KSO_WM_BEAUTIFY_FLAG" val="#wm#"/>
  <p:tag name="KSO_WM_UNIT_FILL_TYPE" val="1"/>
  <p:tag name="KSO_WM_UNIT_FILL_FORE_SCHEMECOLOR_INDEX" val="13"/>
  <p:tag name="KSO_WM_UNIT_FILL_FORE_SCHEMECOLOR_INDEX_BRIGHTNESS" val="0"/>
  <p:tag name="KSO_WM_DIAGRAM_MAX_ITEMCNT" val="3"/>
  <p:tag name="KSO_WM_DIAGRAM_MIN_ITEMCNT" val="3"/>
  <p:tag name="KSO_WM_DIAGRAM_VIRTUALLY_FRAME" val="{&quot;height&quot;:284.7422834645669,&quot;left&quot;:51.23022903081937,&quot;top&quot;:118.03291338582676,&quot;width&quot;:351.784423828125}"/>
  <p:tag name="KSO_WM_DIAGRAM_COLOR_MATCH_VALUE" val="{&quot;shape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5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3524_1*l_h_x*1_3_1"/>
  <p:tag name="KSO_WM_TEMPLATE_CATEGORY" val="diagram"/>
  <p:tag name="KSO_WM_TEMPLATE_INDEX" val="20233524"/>
  <p:tag name="KSO_WM_UNIT_LAYERLEVEL" val="1_1_1"/>
  <p:tag name="KSO_WM_TAG_VERSION" val="3.0"/>
  <p:tag name="KSO_WM_BEAUTIFY_FLAG" val="#wm#"/>
  <p:tag name="KSO_WM_UNIT_FILL_TYPE" val="1"/>
  <p:tag name="KSO_WM_UNIT_FILL_FORE_SCHEMECOLOR_INDEX" val="13"/>
  <p:tag name="KSO_WM_UNIT_FILL_FORE_SCHEMECOLOR_INDEX_BRIGHTNESS" val="0"/>
  <p:tag name="KSO_WM_DIAGRAM_MAX_ITEMCNT" val="3"/>
  <p:tag name="KSO_WM_DIAGRAM_MIN_ITEMCNT" val="3"/>
  <p:tag name="KSO_WM_DIAGRAM_VIRTUALLY_FRAME" val="{&quot;height&quot;:284.7422834645669,&quot;left&quot;:51.23022903081937,&quot;top&quot;:118.03291338582676,&quot;width&quot;:351.784423828125}"/>
  <p:tag name="KSO_WM_DIAGRAM_COLOR_MATCH_VALUE" val="{&quot;shape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VALUE" val="112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21_2*l_h_x*1_1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left&quot;:349.8547244094488,&quot;top&quot;:46.675908563568825,&quot;width&quot;:558.4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24_1*l_h_a*1_3_1"/>
  <p:tag name="KSO_WM_TEMPLATE_CATEGORY" val="diagram"/>
  <p:tag name="KSO_WM_TEMPLATE_INDEX" val="20233524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284.7422834645669,&quot;left&quot;:51.23022903081937,&quot;top&quot;:118.03291338582676,&quot;width&quot;:351.784423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73.8*280.405"/>
  <p:tag name="KSO_WM_SLIDE_POSITION" val="87.25*169.209"/>
  <p:tag name="KSO_WM_TEMPLATE_INDEX" val="20231821"/>
  <p:tag name="KSO_WM_TEMPLATE_SUBCATEGORY" val="0"/>
  <p:tag name="KSO_WM_SLIDE_INDEX" val="1"/>
  <p:tag name="KSO_WM_TAG_VERSION" val="3.0"/>
  <p:tag name="KSO_WM_SLIDE_ID" val="custom20233593_1"/>
  <p:tag name="KSO_WM_SLIDE_ITEM_CNT" val="3"/>
</p:tagLst>
</file>

<file path=ppt/tags/tag186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1821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56_1*i*1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56_1*d*1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56"/>
  <p:tag name="KSO_WM_UNIT_ID" val="custom20233256_1*a*1"/>
  <p:tag name="KSO_WM_UNIT_PRESET_TEXT" val="单击此处&#10;添加标题内容"/>
  <p:tag name="KSO_WM_UNIT_TEXT_FILL_FORE_SCHEMECOLOR_INDEX" val="5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56_1*i*2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7.8997*272.733"/>
  <p:tag name="KSO_WM_TEMPLATE_INDEX" val="20231821"/>
  <p:tag name="KSO_WM_TEMPLATE_SUBCATEGORY" val="0"/>
  <p:tag name="KSO_WM_SLIDE_INDEX" val="1"/>
  <p:tag name="KSO_WM_TAG_VERSION" val="3.0"/>
  <p:tag name="KSO_WM_SLIDE_ID" val="custom20233256_1"/>
  <p:tag name="KSO_WM_SLIDE_ITEM_CNT" val="4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055_1*d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VALUE" val="1157*3384"/>
  <p:tag name="KSO_WM_UNIT_TYPE" val="d"/>
  <p:tag name="KSO_WM_UNIT_INDEX" val="1"/>
  <p:tag name="KSO_WM_UNIT_LINE_FORE_SCHEMECOLOR_INDEX" val="1"/>
  <p:tag name="KSO_WM_UNIT_LINE_FILL_TYPE" val="2"/>
  <p:tag name="KSO_WM_UNIT_USESOURCEFORMAT_APPLY" val="0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055_1*a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PRESET_TEXT" val="单击此处&#10;添加标题"/>
  <p:tag name="KSO_WM_UNIT_TEXT_FILL_FORE_SCHEMECOLOR_INDEX" val="5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81_1*l_h_f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115.14732360839844,&quot;left&quot;:62.576929133858265,&quot;top&quot;:370.50527520367484,&quot;width&quot;:425.299685039370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文字是您思想的提炼，请尽量言简意赅的阐述， 请尽量言简意赅。"/>
  <p:tag name="KSO_WM_UNIT_USESOURCEFORMAT_APPLY" val="0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1_1*l_h_a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1"/>
  <p:tag name="KSO_WM_DIAGRAM_MIN_ITEMCNT" val="1"/>
  <p:tag name="KSO_WM_DIAGRAM_VIRTUALLY_FRAME" val="{&quot;height&quot;:115.14732360839844,&quot;left&quot;:62.576929133858265,&quot;top&quot;:370.50527520367484,&quot;width&quot;:425.299685039370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SLIDE_ID" val="custom2023305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1821"/>
  <p:tag name="KSO_WM_SLIDE_TYPE" val="text"/>
  <p:tag name="KSO_WM_SLIDE_SUBTYPE" val="picTxt"/>
  <p:tag name="KSO_WM_SLIDE_SIZE" val="425.25*74.274"/>
  <p:tag name="KSO_WM_SLIDE_POSITION" val="62.5769*411.34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182_1*i*1"/>
  <p:tag name="KSO_WM_TEMPLATE_CATEGORY" val="custom"/>
  <p:tag name="KSO_WM_TEMPLATE_INDEX" val="2023318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182"/>
  <p:tag name="KSO_WM_UNIT_ID" val="custom20233182_1*a*1"/>
  <p:tag name="KSO_WM_UNIT_USESOURCEFORMAT_APPLY" val="0"/>
  <p:tag name="KSO_WM_UNIT_PRESET_TEXT" val="单击此处&#10;添加标题内容"/>
</p:tagLst>
</file>

<file path=ppt/tags/tag201.xml><?xml version="1.0" encoding="utf-8"?>
<p:tagLst xmlns:p="http://schemas.openxmlformats.org/presentationml/2006/main">
  <p:tag name="KSO_WM_UNIT_VALUE" val="759*12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182_1*d*1"/>
  <p:tag name="KSO_WM_TEMPLATE_CATEGORY" val="custom"/>
  <p:tag name="KSO_WM_TEMPLATE_INDEX" val="20233182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2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3181"/>
  <p:tag name="KSO_WM_UNIT_LAYERLEVEL" val="1_1_1"/>
  <p:tag name="KSO_WM_TAG_VERSION" val="3.0"/>
  <p:tag name="KSO_WM_BEAUTIFY_FLAG" val="#wm#"/>
  <p:tag name="KSO_WM_DIAGRAM_MAX_ITEMCNT" val="5"/>
  <p:tag name="KSO_WM_DIAGRAM_MIN_ITEMCNT" val="1"/>
  <p:tag name="KSO_WM_DIAGRAM_VIRTUALLY_FRAME" val="{&quot;height&quot;:184.14999389648438,&quot;width&quot;:850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81_1*l_h_i*1_1_1"/>
  <p:tag name="KSO_WM_UNIT_INDEX" val="1_1_1"/>
  <p:tag name="KSO_WM_DIAGRAM_GROUP_CODE" val="l1-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81"/>
  <p:tag name="KSO_WM_UNIT_LAYERLEVEL" val="1_1_1"/>
  <p:tag name="KSO_WM_TAG_VERSION" val="3.0"/>
  <p:tag name="KSO_WM_BEAUTIFY_FLAG" val="#wm#"/>
  <p:tag name="KSO_WM_DIAGRAM_MAX_ITEMCNT" val="5"/>
  <p:tag name="KSO_WM_DIAGRAM_MIN_ITEMCNT" val="1"/>
  <p:tag name="KSO_WM_DIAGRAM_VIRTUALLY_FRAME" val="{&quot;height&quot;:184.1499938964843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81_1*l_h_a*1_1_1"/>
  <p:tag name="KSO_WM_UNIT_INDEX" val="1_1_1"/>
  <p:tag name="KSO_WM_DIAGRAM_GROUP_CODE" val="l1-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8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3181"/>
  <p:tag name="KSO_WM_UNIT_LAYERLEVEL" val="1_1_1"/>
  <p:tag name="KSO_WM_TAG_VERSION" val="3.0"/>
  <p:tag name="KSO_WM_BEAUTIFY_FLAG" val="#wm#"/>
  <p:tag name="KSO_WM_DIAGRAM_MAX_ITEMCNT" val="5"/>
  <p:tag name="KSO_WM_DIAGRAM_MIN_ITEMCNT" val="1"/>
  <p:tag name="KSO_WM_DIAGRAM_VIRTUALLY_FRAME" val="{&quot;height&quot;:184.1499938964843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81_1*l_h_f*1_1_1"/>
  <p:tag name="KSO_WM_UNIT_INDEX" val="1_1_1"/>
  <p:tag name="KSO_WM_DIAGRAM_GROUP_CODE" val="l1-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"/>
  <p:tag name="KSO_WM_UNIT_TEXT_FILL_FORE_SCHEMECOLOR_INDEX" val="1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7*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181_1*l_h_x*1_1_1"/>
  <p:tag name="KSO_WM_TEMPLATE_CATEGORY" val="diagram"/>
  <p:tag name="KSO_WM_TEMPLATE_INDEX" val="20233181"/>
  <p:tag name="KSO_WM_UNIT_LAYERLEVEL" val="1_1_1"/>
  <p:tag name="KSO_WM_TAG_VERSION" val="3.0"/>
  <p:tag name="KSO_WM_BEAUTIFY_FLAG" val="#wm#"/>
  <p:tag name="KSO_WM_DIAGRAM_MAX_ITEMCNT" val="5"/>
  <p:tag name="KSO_WM_DIAGRAM_MIN_ITEMCNT" val="1"/>
  <p:tag name="KSO_WM_DIAGRAM_VIRTUALLY_FRAME" val="{&quot;height&quot;:184.14999389648438,&quot;width&quot;:850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50.25*180.95"/>
  <p:tag name="KSO_WM_SLIDE_POSITION" val="52.5199*300.4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21"/>
  <p:tag name="KSO_WM_TEMPLATE_SUBCATEGORY" val="0"/>
  <p:tag name="KSO_WM_SLIDE_INDEX" val="1"/>
  <p:tag name="KSO_WM_TAG_VERSION" val="3.0"/>
  <p:tag name="KSO_WM_SLIDE_ID" val="custom20233182_1"/>
  <p:tag name="KSO_WM_SLIDE_ITEM_CNT" val="3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7*a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46"/>
  <p:tag name="KSO_WM_UNIT_TYPE" val="a"/>
  <p:tag name="KSO_WM_UNIT_INDEX" val="1"/>
  <p:tag name="KSO_WM_UNIT_CONTENT_GROUP_TYPE" val="contentchip"/>
  <p:tag name="KSO_WM_UNIT_PRESET_TEXT" val="添加章节标题"/>
</p:tagLst>
</file>

<file path=ppt/tags/tag20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821_7*e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NOCLEAR" val="0"/>
  <p:tag name="KSO_WM_UNIT_TYPE" val="e"/>
  <p:tag name="KSO_WM_UNIT_INDEX" val="1"/>
  <p:tag name="KSO_WM_UNIT_VALUE" val="38"/>
  <p:tag name="KSO_WM_UNIT_PRESET_TEXT" val="04"/>
</p:tagLst>
</file>

<file path=ppt/tags/tag209.xml><?xml version="1.0" encoding="utf-8"?>
<p:tagLst xmlns:p="http://schemas.openxmlformats.org/presentationml/2006/main">
  <p:tag name="KSO_WM_SLIDE_ID" val="custom2023182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821"/>
  <p:tag name="KSO_WM_SLIDE_TYPE" val="sectionTitle"/>
  <p:tag name="KSO_WM_SLIDE_SUBTYPE" val="pureTxt"/>
  <p:tag name="KSO_WM_SLIDE_LAYOUT" val="a_e"/>
  <p:tag name="KSO_WM_SLIDE_LAYOUT_CNT" val="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2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2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19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1821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1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1"/>
</p:tagLst>
</file>

<file path=ppt/tags/tag222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1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1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1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4422_1*a*1"/>
  <p:tag name="KSO_WM_TEMPLATE_CATEGORY" val="diagram"/>
  <p:tag name="KSO_WM_TEMPLATE_INDEX" val="20234422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422_1*l_h_i*1_2_2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LINE_FORE_SCHEMECOLOR_INDEX" val="5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422_1*l_h_i*1_1_2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LINE_FORE_SCHEMECOLOR_INDEX" val="5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422_1*l_h_i*1_3_2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LINE_FORE_SCHEMECOLOR_INDEX" val="5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4422_1*l_h_i*1_2_1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422_1*l_h_f*1_2_1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PRESET_TEXT" val="单击此处添加具体文本"/>
  <p:tag name="KSO_WM_UNIT_TEXT_FILL_FORE_SCHEMECOLOR_INDEX" val="1"/>
  <p:tag name="KSO_WM_UNIT_TEXT_FILL_TYPE" val="1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4422_1*l_h_i*1_1_1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422_1*l_h_f*1_1_1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PRESET_TEXT" val="单击此处添加具体文本"/>
  <p:tag name="KSO_WM_UNIT_TEXT_FILL_FORE_SCHEMECOLOR_INDEX" val="1"/>
  <p:tag name="KSO_WM_UNIT_TEXT_FILL_TYPE" val="1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4422_1*l_h_i*1_3_1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422_1*l_h_f*1_3_1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PRESET_TEXT" val="单击此处添加具体文本"/>
  <p:tag name="KSO_WM_UNIT_TEXT_FILL_FORE_SCHEMECOLOR_INDEX" val="1"/>
  <p:tag name="KSO_WM_UNIT_TEXT_FILL_TYPE" val="1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96*7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4422_1*l_h_d*1_2_1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LINE_FORE_SCHEMECOLOR_INDEX" val="13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96*7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4422_1*l_h_d*1_3_1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LINE_FORE_SCHEMECOLOR_INDEX" val="13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96*7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4422_1*l_h_d*1_1_1"/>
  <p:tag name="KSO_WM_TEMPLATE_CATEGORY" val="diagram"/>
  <p:tag name="KSO_WM_TEMPLATE_INDEX" val="20234422"/>
  <p:tag name="KSO_WM_UNIT_LAYERLEVEL" val="1_1_1"/>
  <p:tag name="KSO_WM_TAG_VERSION" val="3.0"/>
  <p:tag name="KSO_WM_BEAUTIFY_FLAG" val="#wm#"/>
  <p:tag name="KSO_WM_UNIT_LINE_FORE_SCHEMECOLOR_INDEX" val="13"/>
  <p:tag name="KSO_WM_DIAGRAM_MAX_ITEMCNT" val="5"/>
  <p:tag name="KSO_WM_DIAGRAM_MIN_ITEMCNT" val="3"/>
  <p:tag name="KSO_WM_DIAGRAM_VIRTUALLY_FRAME" val="{&quot;height&quot;:345.77764892578125,&quot;width&quot;:838.8391113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38.xml><?xml version="1.0" encoding="utf-8"?>
<p:tagLst xmlns:p="http://schemas.openxmlformats.org/presentationml/2006/main">
  <p:tag name="KSO_WM_SLIDE_ID" val="diagram2023442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821"/>
  <p:tag name="KSO_WM_SLIDE_TYPE" val="text"/>
  <p:tag name="KSO_WM_SLIDE_SUBTYPE" val="diag"/>
  <p:tag name="KSO_WM_SLIDE_SIZE" val="838.782*345.778"/>
  <p:tag name="KSO_WM_SLIDE_POSITION" val="60.7929*113.10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386_1*a*1"/>
  <p:tag name="KSO_WM_TEMPLATE_CATEGORY" val="diagram"/>
  <p:tag name="KSO_WM_TEMPLATE_INDEX" val="20234386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1"/>
  <p:tag name="KSO_WM_UNIT_ID" val="diagram20234386_1*l_h_i*1_4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0,&quot;colorType&quot;:1,&quot;foreColorIndex&quot;:5,&quot;pos&quot;:0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2"/>
  <p:tag name="KSO_WM_UNIT_ID" val="diagram20234386_1*l_h_i*1_4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0.30000001192092896,&quot;colorType&quot;:1,&quot;foreColorIndex&quot;:5,&quot;pos&quot;:0,&quot;transparency&quot;:0},{&quot;brightness&quot;:0.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3"/>
  <p:tag name="KSO_WM_UNIT_ID" val="diagram20234386_1*l_h_i*1_4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-0.25,&quot;colorType&quot;:1,&quot;foreColorIndex&quot;:5,&quot;pos&quot;:0.3899999856948852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386_1*l_h_i*1_2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0,&quot;colorType&quot;:1,&quot;foreColorIndex&quot;:5,&quot;pos&quot;:0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386_1*l_h_i*1_2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0.30000001192092896,&quot;colorType&quot;:1,&quot;foreColorIndex&quot;:5,&quot;pos&quot;:0,&quot;transparency&quot;:0},{&quot;brightness&quot;:0.30000001192092896,&quot;colorType&quot;:1,&quot;foreColorIndex&quot;:5,&quot;pos&quot;:1,&quot;transparency&quot;:0},{&quot;brightness&quot;:0.5,&quot;colorType&quot;:1,&quot;foreColorIndex&quot;:5,&quot;pos&quot;:0.540000021457672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386_1*l_h_i*1_2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-0.25,&quot;colorType&quot;:1,&quot;foreColorIndex&quot;:5,&quot;pos&quot;:0.3899999856948852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386_1*l_h_i*1_1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0.699999988079071,&quot;colorType&quot;:1,&quot;foreColorIndex&quot;:5,&quot;pos&quot;:0,&quot;transparency&quot;:0},{&quot;brightness&quot;:0.69999998807907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386_1*l_h_i*1_1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386_1*l_h_i*1_1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-0.05000000074505806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4386_1*l_h_i*1_3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4386_1*l_h_i*1_3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3"/>
  <p:tag name="KSO_WM_UNIT_ID" val="diagram20234386_1*l_h_i*1_3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gradient&quot;:[{&quot;brightness&quot;:0.10000000149011612,&quot;colorType&quot;:1,&quot;foreColorIndex&quot;:5,&quot;pos&quot;:0,&quot;transparency&quot;:0},{&quot;brightness&quot;:0.10000000149011612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4"/>
  <p:tag name="KSO_WM_UNIT_ID" val="diagram20234386_1*l_h_i*1_3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386_1*l_h_i*1_1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4"/>
  <p:tag name="KSO_WM_UNIT_ID" val="diagram20234386_1*l_h_i*1_4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386_1*l_h_i*1_2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5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386_1*l_h_f*1_1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VALUE" val="5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单击输入项正文，文字是您思想的提炼"/>
  <p:tag name="KSO_WM_UNIT_USESOURCEFORMAT_APPLY" val="0"/>
</p:tagLst>
</file>

<file path=ppt/tags/tag25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386_1*l_h_f*1_3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VALUE" val="5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单击输入项正文，文字是您思想的提炼"/>
  <p:tag name="KSO_WM_UNIT_USESOURCEFORMAT_APPLY" val="0"/>
</p:tagLst>
</file>

<file path=ppt/tags/tag25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386_1*l_h_f*1_2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1"/>
  <p:tag name="KSO_WM_DIAGRAM_GROUP_CODE" val="l1-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单击输入项正文，文字是您思想的提炼"/>
  <p:tag name="KSO_WM_UNIT_USESOURCEFORMAT_APPLY" val="0"/>
</p:tagLst>
</file>

<file path=ppt/tags/tag25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4386_1*l_h_f*1_4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VALUE" val="51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单击输入项正文，文字是您思想的提炼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3*1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4386_1*l_h_x*1_1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4*1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4386_1*l_h_x*1_2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5*1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4386_1*l_h_x*1_3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4*1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4386_1*l_h_x*1_4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357.20001220703125,&quot;width&quot;:850.4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SLIDE_ID" val="diagram20234386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1"/>
  <p:tag name="KSO_WM_SLIDE_SIZE" val="850.4*357.2"/>
  <p:tag name="KSO_WM_SLIDE_POSITION" val="54.8*133.9"/>
  <p:tag name="KSO_WM_TAG_VERSION" val="3.0"/>
  <p:tag name="KSO_WM_BEAUTIFY_FLAG" val="#wm#"/>
  <p:tag name="KSO_WM_TEMPLATE_CATEGORY" val="custom"/>
  <p:tag name="KSO_WM_TEMPLATE_INDEX" val="2023182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852_1*a*1"/>
  <p:tag name="KSO_WM_TEMPLATE_CATEGORY" val="custom"/>
  <p:tag name="KSO_WM_TEMPLATE_INDEX" val="20231852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08_2*l_h_i*1_2_1"/>
  <p:tag name="KSO_WM_TEMPLATE_CATEGORY" val="diagram"/>
  <p:tag name="KSO_WM_TEMPLATE_INDEX" val="2023240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24.1499938964844,&quot;width&quot;:851.3499755859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568*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08_2*l_h_d*1_2_1"/>
  <p:tag name="KSO_WM_TEMPLATE_CATEGORY" val="diagram"/>
  <p:tag name="KSO_WM_TEMPLATE_INDEX" val="2023240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24.1499938964844,&quot;width&quot;:851.34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2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08_2*l_h_i*1_1_1"/>
  <p:tag name="KSO_WM_TEMPLATE_CATEGORY" val="diagram"/>
  <p:tag name="KSO_WM_TEMPLATE_INDEX" val="2023240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24.1499938964844,&quot;width&quot;:851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08_2*l_h_i*1_3_1"/>
  <p:tag name="KSO_WM_TEMPLATE_CATEGORY" val="diagram"/>
  <p:tag name="KSO_WM_TEMPLATE_INDEX" val="2023240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24.1499938964844,&quot;width&quot;:851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568*8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08_2*l_h_d*1_1_1"/>
  <p:tag name="KSO_WM_TEMPLATE_CATEGORY" val="diagram"/>
  <p:tag name="KSO_WM_TEMPLATE_INDEX" val="2023240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24.1499938964844,&quot;width&quot;:851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568*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08_2*l_h_d*1_3_1"/>
  <p:tag name="KSO_WM_TEMPLATE_CATEGORY" val="diagram"/>
  <p:tag name="KSO_WM_TEMPLATE_INDEX" val="2023240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24.1499938964844,&quot;width&quot;:851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08_2*l_h_f*1_1_1"/>
  <p:tag name="KSO_WM_TEMPLATE_CATEGORY" val="diagram"/>
  <p:tag name="KSO_WM_TEMPLATE_INDEX" val="20232408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24.1499938964844,&quot;width&quot;:851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阐述观点。"/>
  <p:tag name="KSO_WM_UNIT_TEXT_FILL_FORE_SCHEMECOLOR_INDEX" val="1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08_2*l_h_f*1_3_1"/>
  <p:tag name="KSO_WM_TEMPLATE_CATEGORY" val="diagram"/>
  <p:tag name="KSO_WM_TEMPLATE_INDEX" val="20232408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24.1499938964844,&quot;width&quot;:851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阐述观点。"/>
  <p:tag name="KSO_WM_UNIT_TEXT_FILL_FORE_SCHEMECOLOR_INDEX" val="1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08_2*l_h_f*1_2_1"/>
  <p:tag name="KSO_WM_TEMPLATE_CATEGORY" val="diagram"/>
  <p:tag name="KSO_WM_TEMPLATE_INDEX" val="20232408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24.1499938964844,&quot;width&quot;:851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阐述观点。"/>
  <p:tag name="KSO_WM_UNIT_TEXT_FILL_FORE_SCHEMECOLOR_INDEX" val="1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SLIDE_ID" val="custom2023185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821"/>
  <p:tag name="KSO_WM_SLIDE_LAYOUT" val="a_l"/>
  <p:tag name="KSO_WM_SLIDE_LAYOUT_CNT" val="1_1"/>
  <p:tag name="KSO_WM_SPECIAL_SOURCE" val="bdnull"/>
  <p:tag name="KSO_WM_SLIDE_TYPE" val="text"/>
  <p:tag name="KSO_WM_SLIDE_SIZE" val="849.75*308"/>
  <p:tag name="KSO_WM_SLIDE_POSITION" val="54.275*150.6"/>
  <p:tag name="KSO_WM_ASSIST_SLIDE" val="1"/>
  <p:tag name="KSO_WM_SLIDE_SUBTYPE" val="diag"/>
  <p:tag name="KSO_WM_DIAGRAM_GROUP_CODE" val="l1-1"/>
  <p:tag name="KSO_WM_SLIDE_DIAGTYPE" val="l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21_9*a*1"/>
  <p:tag name="KSO_WM_TEMPLATE_CATEGORY" val="custom"/>
  <p:tag name="KSO_WM_TEMPLATE_INDEX" val="2023182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76"/>
  <p:tag name="KSO_WM_UNIT_TYPE" val="a"/>
  <p:tag name="KSO_WM_UNIT_INDEX" val="1"/>
  <p:tag name="KSO_WM_UNIT_PRESET_TEXT" val="感谢指正"/>
</p:tagLst>
</file>

<file path=ppt/tags/tag279.xml><?xml version="1.0" encoding="utf-8"?>
<p:tagLst xmlns:p="http://schemas.openxmlformats.org/presentationml/2006/main">
  <p:tag name="KSO_WM_SLIDE_ID" val="custom2023182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821"/>
  <p:tag name="KSO_WM_SLIDE_TYPE" val="endPage"/>
  <p:tag name="KSO_WM_SLIDE_SUBTYPE" val="pureTxt"/>
  <p:tag name="KSO_WM_SLIDE_LAYOUT" val="a"/>
  <p:tag name="KSO_WM_SLIDE_LAYOUT_CNT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commondata" val="eyJoZGlkIjoiNzU0ODAxNTQ2YWE1MTkxMDQwYzViNjRkNTI2NmI5Y2IifQ==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3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2481</Words>
  <Application>WPS 演示</Application>
  <PresentationFormat>宽屏</PresentationFormat>
  <Paragraphs>227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等线</vt:lpstr>
      <vt:lpstr>微软雅黑</vt:lpstr>
      <vt:lpstr>Arial Unicode MS</vt:lpstr>
      <vt:lpstr>Calibri</vt:lpstr>
      <vt:lpstr>MiSans Normal</vt:lpstr>
      <vt:lpstr>+中文正文</vt:lpstr>
      <vt:lpstr>Segoe Print</vt:lpstr>
      <vt:lpstr>WPS</vt:lpstr>
      <vt:lpstr>Office 主题​​</vt:lpstr>
      <vt:lpstr>交通态势可视化</vt:lpstr>
      <vt:lpstr>目录</vt:lpstr>
      <vt:lpstr>背景调研</vt:lpstr>
      <vt:lpstr>PowerPoint 演示文稿</vt:lpstr>
      <vt:lpstr>数据理解及处理</vt:lpstr>
      <vt:lpstr>数据字段理解：</vt:lpstr>
      <vt:lpstr>PowerPoint 演示文稿</vt:lpstr>
      <vt:lpstr>数据处理（python）</vt:lpstr>
      <vt:lpstr>PowerPoint 演示文稿</vt:lpstr>
      <vt:lpstr>数据统计及分析</vt:lpstr>
      <vt:lpstr>数据统计内容</vt:lpstr>
      <vt:lpstr>车辆占比变化</vt:lpstr>
      <vt:lpstr>速度区间占比变化</vt:lpstr>
      <vt:lpstr>移动占比变化</vt:lpstr>
      <vt:lpstr>车流量变化</vt:lpstr>
      <vt:lpstr>可视化及分析</vt:lpstr>
      <vt:lpstr>可视化方法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数据变化规律</vt:lpstr>
      <vt:lpstr>数据分析结果</vt:lpstr>
      <vt:lpstr>数据分析结果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张子洋</cp:lastModifiedBy>
  <cp:revision>171</cp:revision>
  <dcterms:created xsi:type="dcterms:W3CDTF">2019-06-19T02:08:00Z</dcterms:created>
  <dcterms:modified xsi:type="dcterms:W3CDTF">2024-06-03T10:42:20Z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17C947E13D4B474E8655A3A5E3220C54_11</vt:lpwstr>
  </property>
</Properties>
</file>